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7"/>
  </p:notesMasterIdLst>
  <p:sldIdLst>
    <p:sldId id="256" r:id="rId2"/>
    <p:sldId id="279" r:id="rId3"/>
    <p:sldId id="267" r:id="rId4"/>
    <p:sldId id="268" r:id="rId5"/>
    <p:sldId id="280" r:id="rId6"/>
    <p:sldId id="269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70" r:id="rId18"/>
    <p:sldId id="271" r:id="rId19"/>
    <p:sldId id="272" r:id="rId20"/>
    <p:sldId id="258" r:id="rId21"/>
    <p:sldId id="273" r:id="rId22"/>
    <p:sldId id="257" r:id="rId23"/>
    <p:sldId id="259" r:id="rId24"/>
    <p:sldId id="260" r:id="rId25"/>
    <p:sldId id="261" r:id="rId26"/>
    <p:sldId id="262" r:id="rId27"/>
    <p:sldId id="263" r:id="rId28"/>
    <p:sldId id="264" r:id="rId29"/>
    <p:sldId id="265" r:id="rId30"/>
    <p:sldId id="266" r:id="rId31"/>
    <p:sldId id="276" r:id="rId32"/>
    <p:sldId id="277" r:id="rId33"/>
    <p:sldId id="278" r:id="rId34"/>
    <p:sldId id="274" r:id="rId35"/>
    <p:sldId id="275" r:id="rId36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218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3FEDD-A63C-3D44-BB6C-2B2293F1C954}" type="datetimeFigureOut">
              <a:rPr kumimoji="1" lang="zh-CN" altLang="en-US" smtClean="0"/>
              <a:t>4/5/13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0E9E10-741F-7948-B6D0-5E551AA6595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06793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Browser extensions are remarkably popular, with one in</a:t>
            </a:r>
          </a:p>
          <a:p>
            <a:pPr rtl="0"/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three Firefox users running at least one extensio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n,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well-intentioned, extension developers are often not security</a:t>
            </a:r>
          </a:p>
          <a:p>
            <a:pPr rtl="0"/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experts and write buggy code that can be exploited by ma-</a:t>
            </a:r>
          </a:p>
          <a:p>
            <a:pPr rtl="0"/>
            <a:r>
              <a:rPr lang="en-US" altLang="zh-CN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licious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web site operators. </a:t>
            </a:r>
          </a:p>
          <a:p>
            <a:pPr rtl="0"/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en-US" altLang="zh-CN" dirty="0" smtClean="0"/>
          </a:p>
          <a:p>
            <a:r>
              <a:rPr kumimoji="1" lang="en-US" altLang="zh-CN" dirty="0" smtClean="0"/>
              <a:t>Browser extensions expand the functionality of browsers by interacting</a:t>
            </a:r>
            <a:r>
              <a:rPr kumimoji="1" lang="en-US" altLang="zh-CN" baseline="0" dirty="0" smtClean="0"/>
              <a:t> with browser-level events and data</a:t>
            </a:r>
          </a:p>
          <a:p>
            <a:r>
              <a:rPr kumimoji="1" lang="en-US" altLang="zh-CN" baseline="0" dirty="0" smtClean="0"/>
              <a:t>Easy to write</a:t>
            </a:r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9E10-741F-7948-B6D0-5E551AA65955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74604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Extension can access local</a:t>
            </a:r>
            <a:r>
              <a:rPr kumimoji="1" lang="en-US" altLang="zh-CN" baseline="0" dirty="0" smtClean="0"/>
              <a:t> files, networks and all web pages</a:t>
            </a:r>
          </a:p>
          <a:p>
            <a:r>
              <a:rPr kumimoji="1" lang="en-US" altLang="zh-CN" baseline="0" dirty="0" smtClean="0"/>
              <a:t>Page privileges are more restrictive than chrome privileges. A page loaded from site x can’t access content from sites other than x</a:t>
            </a: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9E10-741F-7948-B6D0-5E551AA65955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27887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Anyone can write and upload</a:t>
            </a:r>
            <a:r>
              <a:rPr kumimoji="1" lang="en-US" altLang="zh-CN" baseline="0" dirty="0" smtClean="0"/>
              <a:t> an extension</a:t>
            </a:r>
          </a:p>
          <a:p>
            <a:r>
              <a:rPr kumimoji="1" lang="en-US" altLang="zh-CN" dirty="0" smtClean="0"/>
              <a:t>http://</a:t>
            </a:r>
            <a:r>
              <a:rPr kumimoji="1" lang="en-US" altLang="zh-CN" dirty="0" err="1" smtClean="0"/>
              <a:t>blog.mozilla.org</a:t>
            </a:r>
            <a:r>
              <a:rPr kumimoji="1" lang="en-US" altLang="zh-CN" dirty="0" smtClean="0"/>
              <a:t>/security/2008/05/07/compromised-file-in-vietnamese-language-pack-for-firefox-2/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9E10-741F-7948-B6D0-5E551AA65955}" type="slidenum">
              <a:rPr kumimoji="1" lang="zh-CN" altLang="en-US" smtClean="0"/>
              <a:t>17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25712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Each variable</a:t>
            </a:r>
            <a:r>
              <a:rPr kumimoji="1" lang="en-US" altLang="zh-CN" baseline="0" dirty="0" smtClean="0"/>
              <a:t> is a node, nodes are connected by their relationships.</a:t>
            </a:r>
          </a:p>
          <a:p>
            <a:r>
              <a:rPr kumimoji="1" lang="en-US" altLang="zh-CN" baseline="0" dirty="0" smtClean="0"/>
              <a:t>Each node contains a dependency set, which contains all the nodes that it depend</a:t>
            </a:r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9E10-741F-7948-B6D0-5E551AA65955}" type="slidenum">
              <a:rPr kumimoji="1" lang="zh-CN" altLang="en-US" smtClean="0"/>
              <a:t>22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34876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4E648-6C38-BA46-9723-506E89F6C523}" type="datetimeFigureOut">
              <a:rPr kumimoji="1" lang="zh-CN" altLang="en-US" smtClean="0"/>
              <a:t>4/4/13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ADB5BBB-D1B3-7A4F-AF4E-E0158ABA31E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4E648-6C38-BA46-9723-506E89F6C523}" type="datetimeFigureOut">
              <a:rPr kumimoji="1" lang="zh-CN" altLang="en-US" smtClean="0"/>
              <a:t>4/4/13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B5BBB-D1B3-7A4F-AF4E-E0158ABA31E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4E648-6C38-BA46-9723-506E89F6C523}" type="datetimeFigureOut">
              <a:rPr kumimoji="1" lang="zh-CN" altLang="en-US" smtClean="0"/>
              <a:t>4/4/13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B5BBB-D1B3-7A4F-AF4E-E0158ABA31E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4E648-6C38-BA46-9723-506E89F6C523}" type="datetimeFigureOut">
              <a:rPr kumimoji="1" lang="zh-CN" altLang="en-US" smtClean="0"/>
              <a:t>4/4/13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B5BBB-D1B3-7A4F-AF4E-E0158ABA31E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4E648-6C38-BA46-9723-506E89F6C523}" type="datetimeFigureOut">
              <a:rPr kumimoji="1" lang="zh-CN" altLang="en-US" smtClean="0"/>
              <a:t>4/4/13</a:t>
            </a:fld>
            <a:endParaRPr kumimoji="1" lang="zh-CN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DB5BBB-D1B3-7A4F-AF4E-E0158ABA31E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4E648-6C38-BA46-9723-506E89F6C523}" type="datetimeFigureOut">
              <a:rPr kumimoji="1" lang="zh-CN" altLang="en-US" smtClean="0"/>
              <a:t>4/4/13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B5BBB-D1B3-7A4F-AF4E-E0158ABA31E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4E648-6C38-BA46-9723-506E89F6C523}" type="datetimeFigureOut">
              <a:rPr kumimoji="1" lang="zh-CN" altLang="en-US" smtClean="0"/>
              <a:t>4/4/13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B5BBB-D1B3-7A4F-AF4E-E0158ABA31E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4E648-6C38-BA46-9723-506E89F6C523}" type="datetimeFigureOut">
              <a:rPr kumimoji="1" lang="zh-CN" altLang="en-US" smtClean="0"/>
              <a:t>4/4/13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B5BBB-D1B3-7A4F-AF4E-E0158ABA31E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4E648-6C38-BA46-9723-506E89F6C523}" type="datetimeFigureOut">
              <a:rPr kumimoji="1" lang="zh-CN" altLang="en-US" smtClean="0"/>
              <a:t>4/4/13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B5BBB-D1B3-7A4F-AF4E-E0158ABA31E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4E648-6C38-BA46-9723-506E89F6C523}" type="datetimeFigureOut">
              <a:rPr kumimoji="1" lang="zh-CN" altLang="en-US" smtClean="0"/>
              <a:t>4/4/13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B5BBB-D1B3-7A4F-AF4E-E0158ABA31E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4E648-6C38-BA46-9723-506E89F6C523}" type="datetimeFigureOut">
              <a:rPr kumimoji="1" lang="zh-CN" altLang="en-US" smtClean="0"/>
              <a:t>4/4/13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ADB5BBB-D1B3-7A4F-AF4E-E0158ABA31E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D084E648-6C38-BA46-9723-506E89F6C523}" type="datetimeFigureOut">
              <a:rPr kumimoji="1" lang="zh-CN" altLang="en-US" smtClean="0"/>
              <a:t>4/4/13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DADB5BBB-D1B3-7A4F-AF4E-E0158ABA31E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zh-CN" sz="3200" dirty="0" smtClean="0"/>
              <a:t>VEX: Vetting browser extensions for security vulnerabilities</a:t>
            </a:r>
            <a:endParaRPr kumimoji="1" lang="zh-CN" altLang="en-US" sz="32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zh-CN" dirty="0" smtClean="0"/>
              <a:t>Xiang Pan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04920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724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150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21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458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358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704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395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Mozilla has a team of volunteers who help vet extensions manually.</a:t>
            </a:r>
          </a:p>
          <a:p>
            <a:r>
              <a:rPr kumimoji="1" lang="en-US" altLang="zh-CN" dirty="0"/>
              <a:t>	</a:t>
            </a:r>
            <a:endParaRPr kumimoji="1"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5777" y="2842846"/>
            <a:ext cx="6057900" cy="3048000"/>
          </a:xfrm>
          <a:prstGeom prst="rect">
            <a:avLst/>
          </a:prstGeom>
        </p:spPr>
      </p:pic>
      <p:sp>
        <p:nvSpPr>
          <p:cNvPr id="6" name="云形 5"/>
          <p:cNvSpPr/>
          <p:nvPr/>
        </p:nvSpPr>
        <p:spPr>
          <a:xfrm>
            <a:off x="0" y="5030029"/>
            <a:ext cx="3665415" cy="1760709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Trusted add-on can’t always be trusted</a:t>
            </a:r>
          </a:p>
          <a:p>
            <a:pPr algn="ctr"/>
            <a:r>
              <a:rPr kumimoji="1" lang="en-US" altLang="zh-CN" dirty="0" smtClean="0"/>
              <a:t>Vietnamese Language Pack</a:t>
            </a:r>
            <a:endParaRPr kumimoji="1"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Vet Extension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16973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Threat Model</a:t>
            </a:r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735787"/>
            <a:ext cx="7930092" cy="2913266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GOAL: </a:t>
            </a:r>
          </a:p>
          <a:p>
            <a:r>
              <a:rPr kumimoji="1" lang="en-US" altLang="zh-CN" dirty="0"/>
              <a:t>	</a:t>
            </a:r>
            <a:r>
              <a:rPr kumimoji="1" lang="en-US" altLang="zh-CN" dirty="0" smtClean="0"/>
              <a:t>finding security vulnerabilities in browser extensions</a:t>
            </a:r>
          </a:p>
          <a:p>
            <a:r>
              <a:rPr kumimoji="1" lang="en-US" altLang="zh-CN" dirty="0" smtClean="0"/>
              <a:t>ASSUMPTIONS:</a:t>
            </a:r>
          </a:p>
          <a:p>
            <a:r>
              <a:rPr kumimoji="1" lang="en-US" altLang="zh-CN" dirty="0"/>
              <a:t>	</a:t>
            </a:r>
            <a:r>
              <a:rPr kumimoji="1" lang="en-US" altLang="zh-CN" dirty="0" smtClean="0"/>
              <a:t>1. Developers are not malicious</a:t>
            </a:r>
          </a:p>
          <a:p>
            <a:r>
              <a:rPr kumimoji="1" lang="en-US" altLang="zh-CN" dirty="0"/>
              <a:t>	</a:t>
            </a:r>
            <a:r>
              <a:rPr kumimoji="1" lang="en-US" altLang="zh-CN" dirty="0" smtClean="0"/>
              <a:t>2. Extensions are not obfuscated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731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Points of attack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kumimoji="1" lang="en-US" altLang="zh-CN" dirty="0" err="1" smtClean="0"/>
              <a:t>eval</a:t>
            </a:r>
            <a:r>
              <a:rPr kumimoji="1" lang="en-US" altLang="zh-CN" dirty="0" smtClean="0"/>
              <a:t> function</a:t>
            </a:r>
          </a:p>
          <a:p>
            <a:pPr marL="457200" indent="-457200">
              <a:buAutoNum type="arabicPeriod"/>
            </a:pPr>
            <a:r>
              <a:rPr kumimoji="1" lang="en-US" altLang="zh-CN" dirty="0" err="1" smtClean="0"/>
              <a:t>InnerHTML</a:t>
            </a:r>
            <a:endParaRPr kumimoji="1" lang="en-US" altLang="zh-CN" dirty="0" smtClean="0"/>
          </a:p>
          <a:p>
            <a:pPr marL="457200" indent="-457200">
              <a:buAutoNum type="arabicPeriod"/>
            </a:pPr>
            <a:r>
              <a:rPr kumimoji="1" lang="en-US" altLang="zh-CN" dirty="0" err="1" smtClean="0"/>
              <a:t>EvalInSandBox</a:t>
            </a:r>
            <a:endParaRPr kumimoji="1" lang="en-US" altLang="zh-CN" dirty="0" smtClean="0"/>
          </a:p>
          <a:p>
            <a:pPr marL="457200" indent="-457200">
              <a:buAutoNum type="arabicPeriod"/>
            </a:pPr>
            <a:r>
              <a:rPr kumimoji="1" lang="en-US" altLang="zh-CN" dirty="0" err="1" smtClean="0"/>
              <a:t>wrappedJSObject</a:t>
            </a:r>
            <a:endParaRPr kumimoji="1" lang="en-US" altLang="zh-CN" dirty="0" smtClean="0"/>
          </a:p>
          <a:p>
            <a:pPr marL="457200" indent="-457200">
              <a:buAutoNum type="arabicPeriod"/>
            </a:pP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70476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ROADMAP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kumimoji="1" lang="en-US" altLang="zh-CN" dirty="0" smtClean="0"/>
              <a:t>Background</a:t>
            </a:r>
          </a:p>
          <a:p>
            <a:pPr marL="457200" indent="-457200">
              <a:buAutoNum type="arabicPeriod"/>
            </a:pPr>
            <a:r>
              <a:rPr kumimoji="1" lang="en-US" altLang="zh-CN" dirty="0" smtClean="0"/>
              <a:t>Threat Model</a:t>
            </a:r>
          </a:p>
          <a:p>
            <a:pPr marL="457200" indent="-457200">
              <a:buAutoNum type="arabicPeriod"/>
            </a:pPr>
            <a:r>
              <a:rPr kumimoji="1" lang="en-US" altLang="zh-CN" dirty="0" smtClean="0"/>
              <a:t>Static Information Flow Analysis</a:t>
            </a:r>
          </a:p>
          <a:p>
            <a:pPr marL="457200" indent="-457200">
              <a:buAutoNum type="arabicPeriod"/>
            </a:pPr>
            <a:r>
              <a:rPr kumimoji="1" lang="en-US" altLang="zh-CN" dirty="0" smtClean="0"/>
              <a:t>Evaluation</a:t>
            </a:r>
          </a:p>
          <a:p>
            <a:pPr marL="457200" indent="-457200">
              <a:buAutoNum type="arabicPeriod"/>
            </a:pPr>
            <a:r>
              <a:rPr kumimoji="1" lang="en-US" altLang="zh-CN" dirty="0" smtClean="0"/>
              <a:t>Related Works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62252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Static information flow analysis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1. Basic Goals</a:t>
            </a:r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83469"/>
            <a:ext cx="3669762" cy="41539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2712" y="1524318"/>
            <a:ext cx="4170938" cy="5155882"/>
          </a:xfrm>
          <a:prstGeom prst="rect">
            <a:avLst/>
          </a:prstGeom>
        </p:spPr>
      </p:pic>
      <p:sp>
        <p:nvSpPr>
          <p:cNvPr id="6" name="云形 5"/>
          <p:cNvSpPr/>
          <p:nvPr/>
        </p:nvSpPr>
        <p:spPr>
          <a:xfrm>
            <a:off x="2969406" y="3304632"/>
            <a:ext cx="1425822" cy="822960"/>
          </a:xfrm>
          <a:prstGeom prst="cloud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zh-CN" dirty="0" smtClean="0"/>
              <a:t>Source</a:t>
            </a:r>
            <a:endParaRPr lang="zh-CN" altLang="en-US" dirty="0"/>
          </a:p>
        </p:txBody>
      </p:sp>
      <p:sp>
        <p:nvSpPr>
          <p:cNvPr id="8" name="云形 7"/>
          <p:cNvSpPr/>
          <p:nvPr/>
        </p:nvSpPr>
        <p:spPr>
          <a:xfrm>
            <a:off x="4058741" y="5857240"/>
            <a:ext cx="1425822" cy="822960"/>
          </a:xfrm>
          <a:prstGeom prst="cloud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zh-CN" dirty="0" smtClean="0"/>
              <a:t>Sink</a:t>
            </a:r>
            <a:endParaRPr lang="zh-CN" altLang="en-US" dirty="0"/>
          </a:p>
        </p:txBody>
      </p:sp>
      <p:sp>
        <p:nvSpPr>
          <p:cNvPr id="9" name="云形 8"/>
          <p:cNvSpPr/>
          <p:nvPr/>
        </p:nvSpPr>
        <p:spPr>
          <a:xfrm>
            <a:off x="5484562" y="1959456"/>
            <a:ext cx="2975447" cy="2690352"/>
          </a:xfrm>
          <a:prstGeom prst="cloud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zh-CN" sz="2600" dirty="0" smtClean="0"/>
              <a:t>Find Suspicious </a:t>
            </a:r>
            <a:r>
              <a:rPr lang="en-US" altLang="zh-CN" sz="2600" dirty="0"/>
              <a:t>F</a:t>
            </a:r>
            <a:r>
              <a:rPr lang="en-US" altLang="zh-CN" sz="2600" dirty="0" smtClean="0"/>
              <a:t>low</a:t>
            </a:r>
          </a:p>
          <a:p>
            <a:r>
              <a:rPr lang="en-US" altLang="zh-CN" sz="2600" dirty="0" smtClean="0"/>
              <a:t>Pattern</a:t>
            </a:r>
            <a:endParaRPr lang="zh-CN" altLang="en-US" sz="2600" dirty="0"/>
          </a:p>
        </p:txBody>
      </p:sp>
    </p:spTree>
    <p:extLst>
      <p:ext uri="{BB962C8B-B14F-4D97-AF65-F5344CB8AC3E}">
        <p14:creationId xmlns:p14="http://schemas.microsoft.com/office/powerpoint/2010/main" val="352942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Suspicious flow pattern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kumimoji="1" lang="en-US" altLang="zh-CN" dirty="0" smtClean="0"/>
              <a:t>Resource Description Framework (RDF) data to </a:t>
            </a:r>
            <a:r>
              <a:rPr kumimoji="1" lang="en-US" altLang="zh-CN" dirty="0" err="1" smtClean="0"/>
              <a:t>InnerHTML</a:t>
            </a:r>
            <a:endParaRPr kumimoji="1" lang="en-US" altLang="zh-CN" dirty="0" smtClean="0"/>
          </a:p>
          <a:p>
            <a:pPr marL="457200" indent="-457200">
              <a:buAutoNum type="arabicPeriod"/>
            </a:pPr>
            <a:r>
              <a:rPr kumimoji="1" lang="en-US" altLang="zh-CN" dirty="0" smtClean="0"/>
              <a:t>Content document data to </a:t>
            </a:r>
            <a:r>
              <a:rPr kumimoji="1" lang="en-US" altLang="zh-CN" dirty="0" err="1" smtClean="0"/>
              <a:t>eval</a:t>
            </a:r>
            <a:endParaRPr kumimoji="1" lang="en-US" altLang="zh-CN" dirty="0" smtClean="0"/>
          </a:p>
          <a:p>
            <a:pPr marL="457200" indent="-457200">
              <a:buAutoNum type="arabicPeriod"/>
            </a:pPr>
            <a:r>
              <a:rPr kumimoji="1" lang="en-US" altLang="zh-CN" dirty="0" smtClean="0"/>
              <a:t>Content document data to </a:t>
            </a:r>
            <a:r>
              <a:rPr kumimoji="1" lang="en-US" altLang="zh-CN" dirty="0" err="1" smtClean="0"/>
              <a:t>innerHTML</a:t>
            </a:r>
            <a:endParaRPr kumimoji="1" lang="en-US" altLang="zh-CN" dirty="0" smtClean="0"/>
          </a:p>
          <a:p>
            <a:pPr marL="457200" indent="-457200">
              <a:buAutoNum type="arabicPeriod"/>
            </a:pPr>
            <a:r>
              <a:rPr kumimoji="1" lang="en-US" altLang="zh-CN" dirty="0" err="1" smtClean="0"/>
              <a:t>evalInSandbox</a:t>
            </a:r>
            <a:r>
              <a:rPr kumimoji="1" lang="en-US" altLang="zh-CN" dirty="0" smtClean="0"/>
              <a:t> return objects used improperly by code running with chrome privileges</a:t>
            </a:r>
          </a:p>
          <a:p>
            <a:pPr marL="457200" indent="-457200">
              <a:buAutoNum type="arabicPeriod"/>
            </a:pPr>
            <a:r>
              <a:rPr kumimoji="1" lang="en-US" altLang="zh-CN" dirty="0" err="1" smtClean="0"/>
              <a:t>wrappedJSObject</a:t>
            </a:r>
            <a:r>
              <a:rPr kumimoji="1" lang="en-US" altLang="zh-CN" dirty="0" smtClean="0"/>
              <a:t> return object used improperly by code running with vulnerabilities</a:t>
            </a:r>
          </a:p>
          <a:p>
            <a:pPr marL="457200" indent="-457200">
              <a:buAutoNum type="arabicPeriod"/>
            </a:pPr>
            <a:endParaRPr kumimoji="1" lang="en-US" altLang="zh-CN" dirty="0"/>
          </a:p>
          <a:p>
            <a:r>
              <a:rPr kumimoji="1" lang="en-US" altLang="zh-CN" dirty="0" smtClean="0"/>
              <a:t>The five flows don’t always result in a vulnerability and they are not an exhaustive list of all possible extension security bugs. 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91751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Static information flow analysis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kumimoji="1" lang="en-US" altLang="zh-CN" dirty="0" smtClean="0"/>
              <a:t>Static Vs. Dynamic</a:t>
            </a:r>
          </a:p>
          <a:p>
            <a:pPr marL="914400" lvl="1" indent="-457200">
              <a:buAutoNum type="arabicPeriod"/>
            </a:pPr>
            <a:r>
              <a:rPr kumimoji="1" lang="en-US" altLang="zh-CN" dirty="0" smtClean="0"/>
              <a:t>Static: efficient and Complete</a:t>
            </a:r>
          </a:p>
          <a:p>
            <a:pPr marL="914400" lvl="1" indent="-457200">
              <a:buAutoNum type="arabicPeriod"/>
            </a:pPr>
            <a:r>
              <a:rPr kumimoji="1" lang="en-US" altLang="zh-CN" dirty="0" smtClean="0"/>
              <a:t>Dynamic: accurate</a:t>
            </a:r>
          </a:p>
          <a:p>
            <a:pPr marL="457200" indent="-457200">
              <a:buAutoNum type="arabicPeriod"/>
            </a:pPr>
            <a:r>
              <a:rPr kumimoji="1" lang="en-US" altLang="zh-CN" dirty="0" smtClean="0"/>
              <a:t>Context Sensitive and Flow Sensitive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594679"/>
            <a:ext cx="4826000" cy="19431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0100" y="3594679"/>
            <a:ext cx="2197100" cy="2120900"/>
          </a:xfrm>
          <a:prstGeom prst="rect">
            <a:avLst/>
          </a:prstGeom>
        </p:spPr>
      </p:pic>
      <p:sp>
        <p:nvSpPr>
          <p:cNvPr id="6" name="云形 5"/>
          <p:cNvSpPr/>
          <p:nvPr/>
        </p:nvSpPr>
        <p:spPr>
          <a:xfrm>
            <a:off x="2072982" y="3904208"/>
            <a:ext cx="4612853" cy="1811371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kumimoji="1" lang="en-US" altLang="zh-CN" sz="2200" b="1" dirty="0" smtClean="0"/>
              <a:t>Abstract Heap is Required!</a:t>
            </a:r>
            <a:endParaRPr kumimoji="1" lang="en-US" altLang="zh-CN" sz="2200" b="1" dirty="0" smtClean="0"/>
          </a:p>
        </p:txBody>
      </p:sp>
    </p:spTree>
    <p:extLst>
      <p:ext uri="{BB962C8B-B14F-4D97-AF65-F5344CB8AC3E}">
        <p14:creationId xmlns:p14="http://schemas.microsoft.com/office/powerpoint/2010/main" val="1050461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Analysis Details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kumimoji="1" lang="en-US" altLang="zh-CN" dirty="0" smtClean="0"/>
              <a:t>Variable Access</a:t>
            </a:r>
          </a:p>
          <a:p>
            <a:pPr marL="914400" lvl="1" indent="-457200">
              <a:buAutoNum type="arabicPeriod"/>
            </a:pPr>
            <a:r>
              <a:rPr kumimoji="1" lang="en-US" altLang="zh-CN" dirty="0" smtClean="0"/>
              <a:t>Check current scope (heap)</a:t>
            </a:r>
          </a:p>
          <a:p>
            <a:pPr marL="914400" lvl="1" indent="-457200">
              <a:buAutoNum type="arabicPeriod"/>
            </a:pPr>
            <a:r>
              <a:rPr kumimoji="1" lang="en-US" altLang="zh-CN" dirty="0" smtClean="0"/>
              <a:t>Check global scope (heap)</a:t>
            </a:r>
          </a:p>
          <a:p>
            <a:pPr marL="914400" lvl="1" indent="-457200">
              <a:buAutoNum type="arabicPeriod"/>
            </a:pPr>
            <a:r>
              <a:rPr kumimoji="1" lang="en-US" altLang="zh-CN" dirty="0" smtClean="0"/>
              <a:t>Create a new node and add it to global scope</a:t>
            </a:r>
          </a:p>
          <a:p>
            <a:pPr marL="914400" lvl="1" indent="-457200">
              <a:buAutoNum type="arabicPeriod"/>
            </a:pPr>
            <a:r>
              <a:rPr kumimoji="1" lang="en-US" altLang="zh-CN" dirty="0" smtClean="0"/>
              <a:t>Ignore prototype</a:t>
            </a:r>
          </a:p>
          <a:p>
            <a:pPr marL="914400" lvl="1" indent="-457200">
              <a:buAutoNum type="arabicPeriod"/>
            </a:pPr>
            <a:r>
              <a:rPr kumimoji="1" lang="en-US" altLang="zh-CN" dirty="0" smtClean="0"/>
              <a:t>Return with dependencies</a:t>
            </a:r>
          </a:p>
        </p:txBody>
      </p:sp>
    </p:spTree>
    <p:extLst>
      <p:ext uri="{BB962C8B-B14F-4D97-AF65-F5344CB8AC3E}">
        <p14:creationId xmlns:p14="http://schemas.microsoft.com/office/powerpoint/2010/main" val="1292467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Analysis Details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 startAt="2"/>
            </a:pPr>
            <a:r>
              <a:rPr kumimoji="1" lang="en-US" altLang="zh-CN" dirty="0" smtClean="0"/>
              <a:t>Binary Operators	</a:t>
            </a:r>
            <a:endParaRPr kumimoji="1" lang="en-US" altLang="zh-CN" dirty="0"/>
          </a:p>
          <a:p>
            <a:pPr marL="914400" lvl="1" indent="-457200">
              <a:buAutoNum type="arabicPeriod"/>
            </a:pPr>
            <a:r>
              <a:rPr kumimoji="1" lang="en-US" altLang="zh-CN" dirty="0" smtClean="0"/>
              <a:t>Return the union of dependencies of both expressions</a:t>
            </a:r>
          </a:p>
          <a:p>
            <a:pPr marL="457200" indent="-457200">
              <a:buAutoNum type="arabicPeriod" startAt="2"/>
            </a:pPr>
            <a:r>
              <a:rPr kumimoji="1" lang="en-US" altLang="zh-CN" dirty="0" smtClean="0"/>
              <a:t>Object</a:t>
            </a:r>
          </a:p>
          <a:p>
            <a:pPr marL="914400" lvl="1" indent="-457200">
              <a:buAutoNum type="arabicPeriod"/>
            </a:pPr>
            <a:r>
              <a:rPr kumimoji="1" lang="en-US" altLang="zh-CN" dirty="0" smtClean="0"/>
              <a:t>Create heap locations for each of its properties</a:t>
            </a:r>
          </a:p>
          <a:p>
            <a:pPr marL="914400" lvl="1" indent="-457200">
              <a:buAutoNum type="arabicPeriod"/>
            </a:pPr>
            <a:r>
              <a:rPr kumimoji="1" lang="en-US" altLang="zh-CN" dirty="0" smtClean="0"/>
              <a:t>Create a node for the object</a:t>
            </a:r>
          </a:p>
          <a:p>
            <a:pPr marL="914400" lvl="1" indent="-457200">
              <a:buAutoNum type="arabicPeriod"/>
            </a:pPr>
            <a:r>
              <a:rPr kumimoji="1" lang="en-US" altLang="zh-CN" dirty="0" smtClean="0"/>
              <a:t>Link the object node to its property nodes</a:t>
            </a:r>
            <a:endParaRPr kumimoji="1" lang="en-US" altLang="zh-CN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85333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Analysis Details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 startAt="4"/>
            </a:pPr>
            <a:r>
              <a:rPr kumimoji="1" lang="en-US" altLang="zh-CN" dirty="0" smtClean="0"/>
              <a:t>Function</a:t>
            </a:r>
            <a:endParaRPr kumimoji="1" lang="en-US" altLang="zh-CN" dirty="0"/>
          </a:p>
          <a:p>
            <a:pPr marL="914400" lvl="1" indent="-457200">
              <a:buAutoNum type="arabicPeriod"/>
            </a:pPr>
            <a:r>
              <a:rPr kumimoji="1" lang="en-US" altLang="zh-CN" dirty="0" smtClean="0"/>
              <a:t>Create </a:t>
            </a:r>
            <a:r>
              <a:rPr kumimoji="1" lang="en-US" altLang="zh-CN" dirty="0" smtClean="0"/>
              <a:t>heap location for each of its properties</a:t>
            </a:r>
          </a:p>
          <a:p>
            <a:pPr marL="914400" lvl="1" indent="-457200">
              <a:buAutoNum type="arabicPeriod"/>
            </a:pPr>
            <a:r>
              <a:rPr kumimoji="1" lang="en-US" altLang="zh-CN" dirty="0" smtClean="0"/>
              <a:t>Create heap location for each of the arguments</a:t>
            </a:r>
          </a:p>
          <a:p>
            <a:pPr marL="914400" lvl="1" indent="-457200">
              <a:buAutoNum type="arabicPeriod"/>
            </a:pPr>
            <a:r>
              <a:rPr kumimoji="1" lang="en-US" altLang="zh-CN" dirty="0" smtClean="0"/>
              <a:t>Create heap location for return value</a:t>
            </a:r>
          </a:p>
          <a:p>
            <a:pPr marL="914400" lvl="1" indent="-457200">
              <a:buAutoNum type="arabicPeriod"/>
            </a:pPr>
            <a:r>
              <a:rPr kumimoji="1" lang="en-US" altLang="zh-CN" dirty="0" smtClean="0"/>
              <a:t>Create heap location for itself</a:t>
            </a:r>
          </a:p>
          <a:p>
            <a:pPr marL="914400" lvl="1" indent="-457200">
              <a:buAutoNum type="arabicPeriod"/>
            </a:pPr>
            <a:r>
              <a:rPr kumimoji="1" lang="en-US" altLang="zh-CN" dirty="0" smtClean="0"/>
              <a:t>A function call executes all the argument parameters </a:t>
            </a:r>
            <a:r>
              <a:rPr kumimoji="1" lang="en-US" altLang="zh-CN" dirty="0" smtClean="0"/>
              <a:t>and updates corresponding nodes</a:t>
            </a:r>
          </a:p>
          <a:p>
            <a:pPr marL="914400" lvl="1" indent="-457200">
              <a:buAutoNum type="arabicPeriod"/>
            </a:pPr>
            <a:r>
              <a:rPr kumimoji="1" lang="en-US" altLang="zh-CN" dirty="0" smtClean="0"/>
              <a:t>If a function is not defined, the dependencies of the return values are the union of dependencies of all the arguments</a:t>
            </a:r>
          </a:p>
          <a:p>
            <a:pPr marL="914400" lvl="1" indent="-457200">
              <a:buAutoNum type="arabicPeriod"/>
            </a:pPr>
            <a:r>
              <a:rPr kumimoji="1" lang="en-US" altLang="zh-CN" dirty="0" smtClean="0"/>
              <a:t>Does a function call execute the statements again?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7983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Analysis Details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 startAt="5"/>
            </a:pPr>
            <a:r>
              <a:rPr kumimoji="1" lang="en-US" altLang="zh-CN" dirty="0" smtClean="0"/>
              <a:t>Variable Declaration</a:t>
            </a:r>
          </a:p>
          <a:p>
            <a:pPr marL="914400" lvl="1" indent="-457200">
              <a:buFont typeface="+mj-lt"/>
              <a:buAutoNum type="arabicPeriod"/>
            </a:pPr>
            <a:r>
              <a:rPr kumimoji="1" lang="en-US" altLang="zh-CN" dirty="0" smtClean="0"/>
              <a:t>If the variable doesn’t exist in current scope, create a new node.</a:t>
            </a:r>
          </a:p>
          <a:p>
            <a:pPr marL="914400" lvl="1" indent="-457200">
              <a:buAutoNum type="arabicPeriod"/>
            </a:pPr>
            <a:r>
              <a:rPr kumimoji="1" lang="en-US" altLang="zh-CN" dirty="0" smtClean="0"/>
              <a:t>Otherwise,  replace the current one.</a:t>
            </a:r>
          </a:p>
          <a:p>
            <a:pPr marL="457200" indent="-457200">
              <a:buAutoNum type="arabicPeriod" startAt="5"/>
            </a:pPr>
            <a:r>
              <a:rPr kumimoji="1" lang="en-US" altLang="zh-CN" dirty="0" smtClean="0"/>
              <a:t>Assignment </a:t>
            </a:r>
          </a:p>
          <a:p>
            <a:pPr marL="914400" lvl="1" indent="-457200">
              <a:buFont typeface="+mj-lt"/>
              <a:buAutoNum type="arabicPeriod"/>
            </a:pPr>
            <a:r>
              <a:rPr kumimoji="1" lang="en-US" altLang="zh-CN" dirty="0" smtClean="0"/>
              <a:t>Evaluate left side expressions and right side expressions</a:t>
            </a:r>
          </a:p>
          <a:p>
            <a:pPr marL="914400" lvl="1" indent="-457200">
              <a:buFont typeface="+mj-lt"/>
              <a:buAutoNum type="arabicPeriod"/>
            </a:pPr>
            <a:r>
              <a:rPr kumimoji="1" lang="en-US" altLang="zh-CN" dirty="0" smtClean="0"/>
              <a:t>Replace the node on the left with the one on the right </a:t>
            </a:r>
          </a:p>
          <a:p>
            <a:r>
              <a:rPr kumimoji="1" lang="en-US" altLang="zh-CN" dirty="0" smtClean="0"/>
              <a:t> 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78368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Analysis Details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 startAt="7"/>
            </a:pPr>
            <a:r>
              <a:rPr kumimoji="1" lang="en-US" altLang="zh-CN" dirty="0" smtClean="0"/>
              <a:t>Condition</a:t>
            </a:r>
          </a:p>
          <a:p>
            <a:pPr lvl="1" indent="0">
              <a:buNone/>
            </a:pPr>
            <a:r>
              <a:rPr kumimoji="1" lang="en-US" altLang="zh-CN" dirty="0" smtClean="0"/>
              <a:t>Both IF and ELSE branches needs to be evaluated.</a:t>
            </a:r>
          </a:p>
          <a:p>
            <a:pPr lvl="1" indent="0">
              <a:buNone/>
            </a:pPr>
            <a:endParaRPr kumimoji="1" lang="en-US" altLang="zh-CN" dirty="0" smtClean="0"/>
          </a:p>
          <a:p>
            <a:pPr marL="457200" indent="-457200">
              <a:buAutoNum type="arabicPeriod" startAt="7"/>
            </a:pPr>
            <a:r>
              <a:rPr kumimoji="1" lang="en-US" altLang="zh-CN" dirty="0" smtClean="0"/>
              <a:t>While</a:t>
            </a:r>
          </a:p>
          <a:p>
            <a:pPr lvl="1" indent="0">
              <a:buNone/>
            </a:pPr>
            <a:r>
              <a:rPr kumimoji="1" lang="en-US" altLang="zh-CN" dirty="0" smtClean="0"/>
              <a:t>While body needs to be evaluated till reaching a fixed point</a:t>
            </a:r>
          </a:p>
          <a:p>
            <a:endParaRPr kumimoji="1" lang="en-US" altLang="zh-CN" dirty="0" smtClean="0"/>
          </a:p>
          <a:p>
            <a:pPr marL="914400" lvl="1" indent="-457200">
              <a:buAutoNum type="arabicPeriod" startAt="8"/>
            </a:pPr>
            <a:endParaRPr kumimoji="1" lang="en-US" altLang="zh-CN" dirty="0"/>
          </a:p>
          <a:p>
            <a:pPr lvl="1" indent="0">
              <a:buNone/>
            </a:pPr>
            <a:endParaRPr kumimoji="1" lang="en-US" altLang="zh-CN" dirty="0" smtClean="0"/>
          </a:p>
          <a:p>
            <a:pPr marL="457200" indent="-457200">
              <a:buAutoNum type="arabicPeriod" startAt="7"/>
            </a:pP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84953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Analysis Details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9. </a:t>
            </a:r>
            <a:r>
              <a:rPr kumimoji="1" lang="en-US" altLang="zh-CN" dirty="0" smtClean="0"/>
              <a:t>EVAL</a:t>
            </a:r>
          </a:p>
          <a:p>
            <a:r>
              <a:rPr kumimoji="1" lang="en-US" altLang="zh-CN" dirty="0" smtClean="0"/>
              <a:t>	if the argument is constant string, the string will be inserted into the codes and analyzed as codes.</a:t>
            </a:r>
          </a:p>
          <a:p>
            <a:r>
              <a:rPr kumimoji="1" lang="en-US" altLang="zh-CN" dirty="0"/>
              <a:t>	</a:t>
            </a:r>
            <a:r>
              <a:rPr kumimoji="1" lang="en-US" altLang="zh-CN" dirty="0" smtClean="0"/>
              <a:t>If the strings are not statically known, they are ignored.</a:t>
            </a:r>
          </a:p>
          <a:p>
            <a:r>
              <a:rPr kumimoji="1" lang="en-US" altLang="zh-CN" dirty="0"/>
              <a:t>	</a:t>
            </a:r>
            <a:r>
              <a:rPr kumimoji="1" lang="en-US" altLang="zh-CN" dirty="0" smtClean="0"/>
              <a:t>VEX is unsound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46024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Analysis Details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AutoNum type="arabicPeriod" startAt="10"/>
            </a:pPr>
            <a:r>
              <a:rPr kumimoji="1" lang="en-US" altLang="zh-CN" dirty="0" smtClean="0"/>
              <a:t>Object properties accessed in the form of associative arrays.</a:t>
            </a:r>
          </a:p>
          <a:p>
            <a:pPr lvl="1" indent="0">
              <a:buNone/>
            </a:pPr>
            <a:r>
              <a:rPr kumimoji="1" lang="en-US" altLang="zh-CN" dirty="0" smtClean="0"/>
              <a:t>In JavaScript, objects are treated as associative arrays</a:t>
            </a:r>
          </a:p>
          <a:p>
            <a:pPr lvl="1" indent="0">
              <a:buNone/>
            </a:pPr>
            <a:endParaRPr kumimoji="1" lang="en-US" altLang="zh-CN" dirty="0"/>
          </a:p>
          <a:p>
            <a:pPr lvl="1" indent="0">
              <a:buNone/>
            </a:pPr>
            <a:endParaRPr kumimoji="1" lang="en-US" altLang="zh-CN" dirty="0" smtClean="0"/>
          </a:p>
          <a:p>
            <a:pPr lvl="1" indent="0">
              <a:buNone/>
            </a:pPr>
            <a:endParaRPr kumimoji="1" lang="en-US" altLang="zh-CN" dirty="0"/>
          </a:p>
          <a:p>
            <a:pPr lvl="1" indent="0">
              <a:buNone/>
            </a:pPr>
            <a:endParaRPr kumimoji="1" lang="en-US" altLang="zh-CN" dirty="0" smtClean="0"/>
          </a:p>
          <a:p>
            <a:pPr lvl="1" indent="0">
              <a:buNone/>
            </a:pPr>
            <a:endParaRPr kumimoji="1" lang="en-US" altLang="zh-CN" dirty="0"/>
          </a:p>
          <a:p>
            <a:pPr lvl="1" indent="0">
              <a:buNone/>
            </a:pPr>
            <a:endParaRPr kumimoji="1" lang="en-US" altLang="zh-CN" dirty="0" smtClean="0"/>
          </a:p>
          <a:p>
            <a:pPr lvl="1" indent="0">
              <a:buNone/>
            </a:pPr>
            <a:r>
              <a:rPr kumimoji="1" lang="en-US" altLang="zh-CN" dirty="0" smtClean="0"/>
              <a:t>VEX doesn’t know which property is set. </a:t>
            </a:r>
          </a:p>
          <a:p>
            <a:pPr lvl="1" indent="0">
              <a:buNone/>
            </a:pPr>
            <a:r>
              <a:rPr kumimoji="1" lang="en-US" altLang="zh-CN" dirty="0" smtClean="0"/>
              <a:t>Whenever a property is created, its dependencies are added to the dependencies of the node.</a:t>
            </a:r>
          </a:p>
          <a:p>
            <a:endParaRPr kumimoji="1" lang="en-US" altLang="zh-CN" dirty="0"/>
          </a:p>
          <a:p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468" y="3429000"/>
            <a:ext cx="4516271" cy="129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999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Extensions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Extensions Vs. Plugins</a:t>
            </a:r>
          </a:p>
          <a:p>
            <a:pPr marL="457200" indent="-457200">
              <a:buAutoNum type="arabicPeriod"/>
            </a:pPr>
            <a:r>
              <a:rPr kumimoji="1" lang="en-US" altLang="zh-CN" dirty="0" smtClean="0"/>
              <a:t>Plugins are complicated, loadable modules. Flash and Java are two examples</a:t>
            </a:r>
          </a:p>
          <a:p>
            <a:pPr marL="457200" indent="-457200">
              <a:buAutoNum type="arabicPeriod"/>
            </a:pPr>
            <a:r>
              <a:rPr kumimoji="1" lang="en-US" altLang="zh-CN" dirty="0" smtClean="0"/>
              <a:t>Extensions are written mostly in JavaScript. They act as part of the browser and they have wider access privileges than JS-in-a-webpage</a:t>
            </a:r>
          </a:p>
          <a:p>
            <a:pPr marL="457200" indent="-457200">
              <a:buAutoNum type="arabicPeriod"/>
            </a:pPr>
            <a:endParaRPr kumimoji="1" lang="en-US" altLang="zh-CN" dirty="0"/>
          </a:p>
          <a:p>
            <a:r>
              <a:rPr kumimoji="1" lang="en-US" altLang="zh-CN" dirty="0" smtClean="0"/>
              <a:t>150 </a:t>
            </a:r>
            <a:r>
              <a:rPr kumimoji="1" lang="en-US" altLang="zh-CN" dirty="0" smtClean="0"/>
              <a:t>million extensions are in use</a:t>
            </a:r>
            <a:endParaRPr kumimoji="1" lang="en-US" altLang="zh-CN" dirty="0" smtClean="0"/>
          </a:p>
          <a:p>
            <a:pPr marL="457200" indent="-457200">
              <a:buAutoNum type="arabicPeriod"/>
            </a:pPr>
            <a:endParaRPr kumimoji="1"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41030"/>
            <a:ext cx="6248400" cy="448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926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Evaluation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Download a total of 2452 extensions, on an average, VEX took only 15.5 seconds per extension</a:t>
            </a:r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01890"/>
            <a:ext cx="8870871" cy="362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584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6695523" cy="1371600"/>
          </a:xfrm>
        </p:spPr>
        <p:txBody>
          <a:bodyPr/>
          <a:lstStyle/>
          <a:p>
            <a:r>
              <a:rPr kumimoji="1" lang="en-US" altLang="zh-CN" dirty="0" smtClean="0"/>
              <a:t>Successful Attacks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Wikipedia, Toolbar, up to version 0.5.9</a:t>
            </a:r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622" y="3073356"/>
            <a:ext cx="5626100" cy="134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0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900954" cy="1371600"/>
          </a:xfrm>
        </p:spPr>
        <p:txBody>
          <a:bodyPr/>
          <a:lstStyle/>
          <a:p>
            <a:r>
              <a:rPr kumimoji="1" lang="en-US" altLang="zh-CN" dirty="0"/>
              <a:t>Successful Attacks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Fizzle versions 0.5, 0.5.1, 0.5.2</a:t>
            </a:r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83469"/>
            <a:ext cx="3669762" cy="41539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2712" y="1524318"/>
            <a:ext cx="4170938" cy="515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558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050358" cy="1371600"/>
          </a:xfrm>
        </p:spPr>
        <p:txBody>
          <a:bodyPr/>
          <a:lstStyle/>
          <a:p>
            <a:r>
              <a:rPr kumimoji="1" lang="en-US" altLang="zh-CN" dirty="0"/>
              <a:t>Successful Attacks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Beatnik Version 1.2</a:t>
            </a:r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16339"/>
            <a:ext cx="5575300" cy="939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1100" y="4423144"/>
            <a:ext cx="56261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859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Flows that do not result in attacks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kumimoji="1" lang="en-US" altLang="zh-CN" dirty="0" smtClean="0"/>
              <a:t>Source is trusted (what about XSS?)</a:t>
            </a:r>
          </a:p>
          <a:p>
            <a:pPr marL="457200" indent="-457200">
              <a:buAutoNum type="arabicPeriod"/>
            </a:pPr>
            <a:r>
              <a:rPr kumimoji="1" lang="en-US" altLang="zh-CN" dirty="0" smtClean="0"/>
              <a:t>Sanitized input (Complete?)</a:t>
            </a:r>
          </a:p>
          <a:p>
            <a:pPr marL="457200" indent="-457200">
              <a:buAutoNum type="arabicPeriod"/>
            </a:pPr>
            <a:r>
              <a:rPr kumimoji="1" lang="en-US" altLang="zh-CN" dirty="0" smtClean="0"/>
              <a:t>Non-chrome sinks (less privileges)</a:t>
            </a:r>
          </a:p>
          <a:p>
            <a:pPr marL="457200" indent="-457200">
              <a:buAutoNum type="arabicPeriod"/>
            </a:pPr>
            <a:endParaRPr kumimoji="1" lang="en-US" altLang="zh-CN" dirty="0" smtClean="0"/>
          </a:p>
          <a:p>
            <a:pPr marL="457200" indent="-457200">
              <a:buAutoNum type="arabicPeriod"/>
            </a:pP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42260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Related Works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kumimoji="1" lang="en-US" altLang="zh-CN" dirty="0" smtClean="0"/>
              <a:t>Plugin security</a:t>
            </a:r>
          </a:p>
          <a:p>
            <a:pPr marL="457200" indent="-457200">
              <a:buAutoNum type="arabicPeriod"/>
            </a:pPr>
            <a:r>
              <a:rPr kumimoji="1" lang="en-US" altLang="zh-CN" dirty="0" smtClean="0"/>
              <a:t>Dynamic information flow analysis for browser extensions</a:t>
            </a:r>
          </a:p>
          <a:p>
            <a:pPr marL="457200" indent="-457200">
              <a:buAutoNum type="arabicPeriod"/>
            </a:pPr>
            <a:r>
              <a:rPr kumimoji="1" lang="en-US" altLang="zh-CN" dirty="0" smtClean="0"/>
              <a:t>Flow-insensitive static information flow methods for JavaScript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44635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7946783" cy="1371600"/>
          </a:xfrm>
        </p:spPr>
        <p:txBody>
          <a:bodyPr>
            <a:normAutofit/>
          </a:bodyPr>
          <a:lstStyle/>
          <a:p>
            <a:r>
              <a:rPr kumimoji="1" lang="en-US" altLang="zh-CN" dirty="0" smtClean="0"/>
              <a:t>Extensions architecture in </a:t>
            </a:r>
            <a:r>
              <a:rPr kumimoji="1" lang="en-US" altLang="zh-CN" dirty="0" err="1" smtClean="0"/>
              <a:t>firefox</a:t>
            </a:r>
            <a:endParaRPr kumimoji="1"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833" y="1587500"/>
            <a:ext cx="7343149" cy="464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930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Extensions </a:t>
            </a:r>
            <a:r>
              <a:rPr kumimoji="1" lang="en-US" altLang="zh-CN" dirty="0" smtClean="0"/>
              <a:t>are not secure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kumimoji="1" lang="en-US" altLang="zh-CN" dirty="0" smtClean="0"/>
              <a:t>Developers:</a:t>
            </a:r>
          </a:p>
          <a:p>
            <a:pPr marL="914400" lvl="1" indent="-457200">
              <a:buAutoNum type="arabicPeriod"/>
            </a:pPr>
            <a:r>
              <a:rPr kumimoji="1" lang="en-US" altLang="zh-CN" dirty="0" smtClean="0"/>
              <a:t>Many developers write extensions because of hobbies</a:t>
            </a:r>
          </a:p>
          <a:p>
            <a:pPr marL="914400" lvl="1" indent="-457200">
              <a:buAutoNum type="arabicPeriod"/>
            </a:pPr>
            <a:r>
              <a:rPr kumimoji="1" lang="en-US" altLang="zh-CN" dirty="0" smtClean="0"/>
              <a:t>Likely to write vulnerable extensions </a:t>
            </a:r>
          </a:p>
          <a:p>
            <a:pPr marL="914400" lvl="1" indent="-457200">
              <a:buAutoNum type="arabicPeriod"/>
            </a:pPr>
            <a:r>
              <a:rPr kumimoji="1" lang="en-US" altLang="zh-CN" dirty="0" smtClean="0"/>
              <a:t>Don’t have time or interests to update their extensions</a:t>
            </a:r>
          </a:p>
          <a:p>
            <a:pPr marL="457200" indent="-457200">
              <a:buAutoNum type="arabicPeriod"/>
            </a:pPr>
            <a:r>
              <a:rPr kumimoji="1" lang="en-US" altLang="zh-CN" dirty="0" smtClean="0"/>
              <a:t>Reviewers:</a:t>
            </a:r>
          </a:p>
          <a:p>
            <a:pPr marL="914400" lvl="1" indent="-457200">
              <a:buAutoNum type="arabicPeriod"/>
            </a:pPr>
            <a:r>
              <a:rPr kumimoji="1" lang="en-US" altLang="zh-CN" dirty="0" smtClean="0"/>
              <a:t>Not possible to understand all the extensions</a:t>
            </a:r>
          </a:p>
          <a:p>
            <a:pPr marL="914400" lvl="1" indent="-457200">
              <a:buAutoNum type="arabicPeriod"/>
            </a:pPr>
            <a:r>
              <a:rPr kumimoji="1" lang="en-US" altLang="zh-CN" dirty="0" smtClean="0"/>
              <a:t>Don’t need to have great knowledge about extensions or security</a:t>
            </a:r>
          </a:p>
          <a:p>
            <a:pPr marL="914400" lvl="1" indent="-457200">
              <a:buAutoNum type="arabicPeriod"/>
            </a:pPr>
            <a:r>
              <a:rPr kumimoji="1" lang="en-US" altLang="zh-CN" dirty="0" smtClean="0"/>
              <a:t>Follow guidelines for what is not acceptable:</a:t>
            </a:r>
          </a:p>
          <a:p>
            <a:pPr marL="1600200" lvl="2" indent="-457200">
              <a:buAutoNum type="arabicPeriod"/>
            </a:pPr>
            <a:r>
              <a:rPr kumimoji="1" lang="en-US" altLang="zh-CN" dirty="0" smtClean="0"/>
              <a:t>The </a:t>
            </a:r>
            <a:r>
              <a:rPr kumimoji="1" lang="en-US" altLang="zh-CN" dirty="0"/>
              <a:t>guidelines </a:t>
            </a:r>
            <a:r>
              <a:rPr kumimoji="1" lang="en-US" altLang="zh-CN" dirty="0" smtClean="0"/>
              <a:t>focus on finding </a:t>
            </a:r>
            <a:r>
              <a:rPr kumimoji="1" lang="en-US" altLang="zh-CN" b="1" dirty="0" smtClean="0"/>
              <a:t>malicious</a:t>
            </a:r>
            <a:r>
              <a:rPr kumimoji="1" lang="en-US" altLang="zh-CN" dirty="0" smtClean="0"/>
              <a:t> extensions</a:t>
            </a:r>
          </a:p>
          <a:p>
            <a:pPr marL="1600200" lvl="2" indent="-457200">
              <a:buAutoNum type="arabicPeriod"/>
            </a:pPr>
            <a:r>
              <a:rPr kumimoji="1" lang="en-US" altLang="zh-CN" dirty="0" smtClean="0"/>
              <a:t>Vulnerable extensions can quiet easily slip through.</a:t>
            </a:r>
          </a:p>
          <a:p>
            <a:pPr marL="457200" indent="-457200">
              <a:buAutoNum type="arabicPeriod"/>
            </a:pPr>
            <a:endParaRPr kumimoji="1"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666602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Examples</a:t>
            </a:r>
            <a:endParaRPr kumimoji="1" lang="zh-CN" altLang="en-US" dirty="0"/>
          </a:p>
        </p:txBody>
      </p:sp>
      <p:sp>
        <p:nvSpPr>
          <p:cNvPr id="9" name="内容占位符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373563"/>
          </a:xfrm>
        </p:spPr>
        <p:txBody>
          <a:bodyPr/>
          <a:lstStyle/>
          <a:p>
            <a:r>
              <a:rPr kumimoji="1" lang="en-US" altLang="zh-CN" dirty="0" smtClean="0"/>
              <a:t>Real Extension Vulnerabilities </a:t>
            </a:r>
          </a:p>
          <a:p>
            <a:r>
              <a:rPr kumimoji="1" lang="en-US" altLang="zh-CN" dirty="0"/>
              <a:t>	</a:t>
            </a:r>
            <a:r>
              <a:rPr kumimoji="1" lang="en-US" altLang="zh-CN" dirty="0" smtClean="0"/>
              <a:t>by </a:t>
            </a:r>
            <a:r>
              <a:rPr lang="en-US" altLang="zh-CN" dirty="0"/>
              <a:t>Roberto </a:t>
            </a:r>
            <a:r>
              <a:rPr lang="en-US" altLang="zh-CN" dirty="0" err="1"/>
              <a:t>Suggi</a:t>
            </a:r>
            <a:r>
              <a:rPr lang="en-US" altLang="zh-CN" dirty="0"/>
              <a:t> </a:t>
            </a:r>
            <a:r>
              <a:rPr lang="en-US" altLang="zh-CN" dirty="0" err="1" smtClean="0"/>
              <a:t>Liverani</a:t>
            </a:r>
            <a:r>
              <a:rPr lang="en-US" altLang="zh-CN" dirty="0"/>
              <a:t> </a:t>
            </a:r>
            <a:r>
              <a:rPr lang="en-US" altLang="zh-CN" dirty="0" smtClean="0"/>
              <a:t>and Nick </a:t>
            </a:r>
            <a:r>
              <a:rPr lang="en-US" altLang="zh-CN" dirty="0"/>
              <a:t>Freeman </a:t>
            </a:r>
            <a:endParaRPr lang="en-US" altLang="zh-CN" dirty="0"/>
          </a:p>
          <a:p>
            <a:r>
              <a:rPr lang="en-US" altLang="zh-CN" sz="1400" dirty="0" smtClean="0"/>
              <a:t>	</a:t>
            </a:r>
          </a:p>
          <a:p>
            <a:r>
              <a:rPr lang="en-US" altLang="zh-CN" sz="1400" dirty="0"/>
              <a:t>http://</a:t>
            </a:r>
            <a:r>
              <a:rPr lang="en-US" altLang="zh-CN" sz="1400" dirty="0" err="1"/>
              <a:t>www.securitytube.net</a:t>
            </a:r>
            <a:r>
              <a:rPr lang="en-US" altLang="zh-CN" sz="1400" dirty="0"/>
              <a:t>/video/3492</a:t>
            </a:r>
            <a:endParaRPr lang="en-US" altLang="zh-CN" dirty="0"/>
          </a:p>
          <a:p>
            <a:pPr lvl="1" indent="0">
              <a:buNone/>
            </a:pPr>
            <a:endParaRPr kumimoji="1" lang="en-US" altLang="zh-CN" dirty="0" smtClean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52600"/>
            <a:ext cx="8026400" cy="454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959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Skype(&lt;=3.8.0.188)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ISSUE:</a:t>
            </a:r>
          </a:p>
          <a:p>
            <a:r>
              <a:rPr kumimoji="1" lang="en-US" altLang="zh-CN" dirty="0"/>
              <a:t>	</a:t>
            </a:r>
            <a:r>
              <a:rPr kumimoji="1" lang="en-US" altLang="zh-CN" dirty="0" smtClean="0"/>
              <a:t>Automatic </a:t>
            </a:r>
            <a:r>
              <a:rPr kumimoji="1" lang="en-US" altLang="zh-CN" dirty="0" err="1" smtClean="0"/>
              <a:t>arbitory</a:t>
            </a:r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572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31385" cy="659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95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661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基本">
  <a:themeElements>
    <a:clrScheme name="基本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基本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基本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基本.thmx</Template>
  <TotalTime>2614</TotalTime>
  <Words>794</Words>
  <Application>Microsoft Macintosh PowerPoint</Application>
  <PresentationFormat>全屏显示(4:3)</PresentationFormat>
  <Paragraphs>159</Paragraphs>
  <Slides>35</Slides>
  <Notes>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36" baseType="lpstr">
      <vt:lpstr>基本</vt:lpstr>
      <vt:lpstr>VEX: Vetting browser extensions for security vulnerabilities</vt:lpstr>
      <vt:lpstr>ROADMAP</vt:lpstr>
      <vt:lpstr>Extensions</vt:lpstr>
      <vt:lpstr>Extensions architecture in firefox</vt:lpstr>
      <vt:lpstr>Extensions are not secure</vt:lpstr>
      <vt:lpstr>Examples</vt:lpstr>
      <vt:lpstr>Skype(&lt;=3.8.0.188)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Vet Extension</vt:lpstr>
      <vt:lpstr>Threat Model</vt:lpstr>
      <vt:lpstr>Points of attack</vt:lpstr>
      <vt:lpstr>Static information flow analysis</vt:lpstr>
      <vt:lpstr>Suspicious flow pattern</vt:lpstr>
      <vt:lpstr>Static information flow analysis</vt:lpstr>
      <vt:lpstr>Analysis Details</vt:lpstr>
      <vt:lpstr>Analysis Details</vt:lpstr>
      <vt:lpstr>Analysis Details</vt:lpstr>
      <vt:lpstr>Analysis Details</vt:lpstr>
      <vt:lpstr>Analysis Details</vt:lpstr>
      <vt:lpstr>Analysis Details</vt:lpstr>
      <vt:lpstr>Analysis Details</vt:lpstr>
      <vt:lpstr>Evaluation</vt:lpstr>
      <vt:lpstr>Successful Attacks</vt:lpstr>
      <vt:lpstr>Successful Attacks</vt:lpstr>
      <vt:lpstr>Successful Attacks</vt:lpstr>
      <vt:lpstr>Flows that do not result in attacks</vt:lpstr>
      <vt:lpstr>Related Works</vt:lpstr>
    </vt:vector>
  </TitlesOfParts>
  <Company>Northwestern Univ.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Xiang Pan</dc:creator>
  <cp:lastModifiedBy>Xiang Pan</cp:lastModifiedBy>
  <cp:revision>46</cp:revision>
  <dcterms:created xsi:type="dcterms:W3CDTF">2013-04-05T04:33:11Z</dcterms:created>
  <dcterms:modified xsi:type="dcterms:W3CDTF">2013-04-07T00:07:33Z</dcterms:modified>
</cp:coreProperties>
</file>